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4" r:id="rId2"/>
    <p:sldId id="351" r:id="rId3"/>
    <p:sldId id="352" r:id="rId4"/>
    <p:sldId id="353" r:id="rId5"/>
    <p:sldId id="355" r:id="rId6"/>
    <p:sldId id="356" r:id="rId7"/>
    <p:sldId id="357" r:id="rId8"/>
    <p:sldId id="358" r:id="rId9"/>
    <p:sldId id="359" r:id="rId10"/>
    <p:sldId id="360" r:id="rId11"/>
    <p:sldId id="361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B1"/>
    <a:srgbClr val="00B4F4"/>
    <a:srgbClr val="00AEEC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8" autoAdjust="0"/>
    <p:restoredTop sz="85458" autoAdjust="0"/>
  </p:normalViewPr>
  <p:slideViewPr>
    <p:cSldViewPr snapToGrid="0">
      <p:cViewPr varScale="1">
        <p:scale>
          <a:sx n="60" d="100"/>
          <a:sy n="60" d="100"/>
        </p:scale>
        <p:origin x="102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0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DD93EA-BAB7-4D03-875B-48F69783BD5C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A0F72A-CDDA-4E4C-BCE3-A81D158D17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44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70374-7CED-424D-8E18-7A73AA1E9D99}" type="datetimeFigureOut">
              <a:rPr lang="es-ES" smtClean="0"/>
              <a:t>23/11/2018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C7EC5-1A60-4AA6-9443-F2B77DECB8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05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C7EC5-1A60-4AA6-9443-F2B77DECB88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53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-1"/>
            <a:ext cx="12192000" cy="4961468"/>
          </a:xfrm>
          <a:prstGeom prst="rect">
            <a:avLst/>
          </a:prstGeom>
          <a:gradFill flip="none" rotWithShape="1">
            <a:gsLst>
              <a:gs pos="0">
                <a:srgbClr val="009FE3">
                  <a:shade val="30000"/>
                  <a:satMod val="115000"/>
                </a:srgbClr>
              </a:gs>
              <a:gs pos="62000">
                <a:srgbClr val="009FE3">
                  <a:shade val="67500"/>
                  <a:satMod val="115000"/>
                </a:srgbClr>
              </a:gs>
              <a:gs pos="100000">
                <a:srgbClr val="009FE3">
                  <a:shade val="100000"/>
                  <a:satMod val="11500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52750" y="1185337"/>
            <a:ext cx="8429251" cy="1731509"/>
          </a:xfrm>
          <a:prstGeom prst="rect">
            <a:avLst/>
          </a:prstGeom>
        </p:spPr>
        <p:txBody>
          <a:bodyPr anchor="b"/>
          <a:lstStyle>
            <a:lvl1pPr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AR" dirty="0"/>
              <a:t>Nombre de la presentación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52750" y="2916847"/>
            <a:ext cx="8429251" cy="43497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Responsables de la presentación</a:t>
            </a:r>
            <a:endParaRPr lang="en-US" dirty="0"/>
          </a:p>
        </p:txBody>
      </p:sp>
      <p:pic>
        <p:nvPicPr>
          <p:cNvPr id="6" name="Imagen 5" descr="escud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7468" y="5399363"/>
            <a:ext cx="5943600" cy="1081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12192000" cy="6874933"/>
          </a:xfrm>
          <a:prstGeom prst="rect">
            <a:avLst/>
          </a:prstGeom>
          <a:gradFill flip="none" rotWithShape="1">
            <a:gsLst>
              <a:gs pos="0">
                <a:srgbClr val="009FE3">
                  <a:shade val="30000"/>
                  <a:satMod val="115000"/>
                </a:srgbClr>
              </a:gs>
              <a:gs pos="62000">
                <a:srgbClr val="009FE3">
                  <a:shade val="67500"/>
                  <a:satMod val="115000"/>
                </a:srgbClr>
              </a:gs>
              <a:gs pos="100000">
                <a:srgbClr val="009FE3">
                  <a:shade val="100000"/>
                  <a:satMod val="11500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52750" y="1777992"/>
            <a:ext cx="8429251" cy="1731509"/>
          </a:xfrm>
          <a:prstGeom prst="rect">
            <a:avLst/>
          </a:prstGeom>
        </p:spPr>
        <p:txBody>
          <a:bodyPr anchor="b"/>
          <a:lstStyle>
            <a:lvl1pPr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Apertura de tema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52750" y="3509502"/>
            <a:ext cx="8429251" cy="43497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Subtitulo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12192000" cy="1473200"/>
          </a:xfrm>
          <a:prstGeom prst="rect">
            <a:avLst/>
          </a:prstGeom>
          <a:gradFill flip="none" rotWithShape="1">
            <a:gsLst>
              <a:gs pos="0">
                <a:srgbClr val="009FE3">
                  <a:shade val="30000"/>
                  <a:satMod val="115000"/>
                </a:srgbClr>
              </a:gs>
              <a:gs pos="62000">
                <a:srgbClr val="009FE3">
                  <a:shade val="67500"/>
                  <a:satMod val="115000"/>
                </a:srgbClr>
              </a:gs>
              <a:gs pos="100000">
                <a:srgbClr val="009FE3">
                  <a:shade val="100000"/>
                  <a:satMod val="11500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645" y="1828801"/>
            <a:ext cx="10554574" cy="402999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009FE3"/>
              </a:buClr>
              <a:buFont typeface="Arial" panose="020B0604020202020204" pitchFamily="34" charset="0"/>
              <a:buNone/>
              <a:defRPr sz="240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Clr>
                <a:srgbClr val="009FE3"/>
              </a:buClr>
              <a:buFont typeface="Wingdings" panose="05000000000000000000" pitchFamily="2" charset="2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10000" y="239792"/>
            <a:ext cx="10571998" cy="97045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1">
                <a:lumMod val="5000"/>
                <a:lumOff val="95000"/>
              </a:schemeClr>
            </a:gs>
            <a:gs pos="100000">
              <a:schemeClr val="tx1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000">
                <a:solidFill>
                  <a:srgbClr val="009F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66862" y="1520817"/>
            <a:ext cx="9677401" cy="1731509"/>
          </a:xfrm>
        </p:spPr>
        <p:txBody>
          <a:bodyPr/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Resultados de los Talleres de debate por rama de actividad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566861" y="4661945"/>
            <a:ext cx="10077451" cy="1848310"/>
          </a:xfrm>
        </p:spPr>
        <p:txBody>
          <a:bodyPr/>
          <a:lstStyle/>
          <a:p>
            <a:pPr algn="ctr"/>
            <a:r>
              <a:rPr lang="es-AR" sz="2400" dirty="0" smtClean="0"/>
              <a:t>LXXIII Plenario de la Coordinadora de Cajas de Previsión y Seguridad Social para Profesionales de la República Argentina </a:t>
            </a:r>
          </a:p>
          <a:p>
            <a:pPr algn="ctr"/>
            <a:r>
              <a:rPr lang="es-AR" sz="2400" dirty="0" smtClean="0"/>
              <a:t>21, 22 y 23 de noviembre de 2018 Puerto </a:t>
            </a:r>
            <a:r>
              <a:rPr lang="es-AR" sz="2400" dirty="0" err="1" smtClean="0"/>
              <a:t>Madryn</a:t>
            </a:r>
            <a:endParaRPr lang="es-AR" sz="2400" dirty="0" smtClean="0"/>
          </a:p>
          <a:p>
            <a:pPr algn="ctr"/>
            <a:endParaRPr lang="es-AR" sz="2400" b="1" dirty="0"/>
          </a:p>
        </p:txBody>
      </p:sp>
      <p:pic>
        <p:nvPicPr>
          <p:cNvPr id="7" name="Google Shape;99;p20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300687" y="5152342"/>
            <a:ext cx="1200750" cy="1200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9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0000" y="239792"/>
            <a:ext cx="10985760" cy="970450"/>
          </a:xfrm>
        </p:spPr>
        <p:txBody>
          <a:bodyPr/>
          <a:lstStyle/>
          <a:p>
            <a:r>
              <a:rPr lang="es-AR" dirty="0"/>
              <a:t>Futuro de las </a:t>
            </a:r>
            <a:r>
              <a:rPr lang="es-AR" dirty="0" smtClean="0"/>
              <a:t>profesiones. Caja de Ingenieros y afines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El </a:t>
            </a:r>
            <a:r>
              <a:rPr lang="es-AR" dirty="0"/>
              <a:t>futuro </a:t>
            </a:r>
            <a:r>
              <a:rPr lang="es-AR" dirty="0" smtClean="0"/>
              <a:t>de las profesiones </a:t>
            </a:r>
            <a:r>
              <a:rPr lang="es-AR" dirty="0"/>
              <a:t>se ve afectado </a:t>
            </a:r>
            <a:r>
              <a:rPr lang="es-AR" dirty="0" smtClean="0"/>
              <a:t>especialmente </a:t>
            </a:r>
            <a:r>
              <a:rPr lang="es-AR" dirty="0"/>
              <a:t>por los cambios tecnológicos. </a:t>
            </a:r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La política económica impacta en el desarrollo de la profesión al igual que la economía informal.</a:t>
            </a:r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La inflación y la devaluación económica afectan la suficiencia de las prestaciones y la sustentabilidad de estos sistemas.</a:t>
            </a:r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La expectativa se vincula con la promoción de políticas que estimulen el desarrollo de la profesión.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2132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054392" y="1890287"/>
            <a:ext cx="8429251" cy="1731509"/>
          </a:xfrm>
        </p:spPr>
        <p:txBody>
          <a:bodyPr/>
          <a:lstStyle/>
          <a:p>
            <a:pPr algn="ctr"/>
            <a:r>
              <a:rPr lang="es-AR" dirty="0" smtClean="0"/>
              <a:t>Muchas Gracias!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3473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89E79C67-2A8E-C544-9260-0D7BCDFA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dirty="0" smtClean="0"/>
              <a:t>Afiliación. </a:t>
            </a:r>
            <a:r>
              <a:rPr lang="es-AR" sz="3600" dirty="0" smtClean="0"/>
              <a:t>Problemáticas asociadas</a:t>
            </a:r>
            <a:endParaRPr lang="es-AR" sz="3600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10000" y="1722655"/>
            <a:ext cx="10836693" cy="4779963"/>
          </a:xfrm>
        </p:spPr>
        <p:txBody>
          <a:bodyPr>
            <a:normAutofit/>
          </a:bodyPr>
          <a:lstStyle/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Aumento </a:t>
            </a:r>
            <a:r>
              <a:rPr lang="es-AR" dirty="0"/>
              <a:t>en la cantidad de egresados universitarios.</a:t>
            </a:r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Incumplimiento </a:t>
            </a:r>
            <a:r>
              <a:rPr lang="es-AR" dirty="0"/>
              <a:t>de las obligaciones de afiliación </a:t>
            </a:r>
            <a:r>
              <a:rPr lang="es-AR" dirty="0" smtClean="0"/>
              <a:t>y de matriculación</a:t>
            </a:r>
            <a:r>
              <a:rPr lang="es-AR" dirty="0"/>
              <a:t>. </a:t>
            </a:r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Adhesión </a:t>
            </a:r>
            <a:r>
              <a:rPr lang="es-AR" dirty="0"/>
              <a:t>al </a:t>
            </a:r>
            <a:r>
              <a:rPr lang="es-AR" dirty="0" err="1" smtClean="0"/>
              <a:t>Monotributo</a:t>
            </a:r>
            <a:r>
              <a:rPr lang="es-AR" dirty="0" smtClean="0"/>
              <a:t> como vía de elusión y/o evasión.</a:t>
            </a:r>
            <a:endParaRPr lang="es-AR" dirty="0"/>
          </a:p>
          <a:p>
            <a:pPr marL="176213" indent="-17621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Baja </a:t>
            </a:r>
            <a:r>
              <a:rPr lang="es-AR" dirty="0"/>
              <a:t>afiliación de los </a:t>
            </a:r>
            <a:r>
              <a:rPr lang="es-AR" dirty="0" smtClean="0"/>
              <a:t>jóvenes </a:t>
            </a:r>
            <a:r>
              <a:rPr lang="es-AR" dirty="0" smtClean="0"/>
              <a:t>debido a </a:t>
            </a:r>
            <a:r>
              <a:rPr lang="es-AR" dirty="0"/>
              <a:t>la carencia </a:t>
            </a:r>
            <a:r>
              <a:rPr lang="es-AR" dirty="0" smtClean="0"/>
              <a:t>de </a:t>
            </a:r>
            <a:r>
              <a:rPr lang="es-AR" dirty="0"/>
              <a:t>cultura previsional y a las dificultades </a:t>
            </a:r>
            <a:r>
              <a:rPr lang="es-AR" dirty="0" smtClean="0"/>
              <a:t>de </a:t>
            </a:r>
            <a:r>
              <a:rPr lang="es-AR" dirty="0" smtClean="0"/>
              <a:t>inserción profesional.</a:t>
            </a:r>
            <a:endParaRPr lang="es-AR" dirty="0"/>
          </a:p>
          <a:p>
            <a:pPr marL="182563" indent="-182563" algn="just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Reducción </a:t>
            </a:r>
            <a:r>
              <a:rPr lang="es-AR" dirty="0"/>
              <a:t>en la relación entre aportantes y </a:t>
            </a:r>
            <a:r>
              <a:rPr lang="es-AR" dirty="0" smtClean="0"/>
              <a:t>beneficiarios.</a:t>
            </a:r>
            <a:endParaRPr lang="es-AR" dirty="0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6536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Cobertura prestacional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35645" y="1828800"/>
            <a:ext cx="10554574" cy="4373879"/>
          </a:xfrm>
        </p:spPr>
        <p:txBody>
          <a:bodyPr>
            <a:noAutofit/>
          </a:bodyPr>
          <a:lstStyle/>
          <a:p>
            <a:pPr marL="182563" indent="-182563" algn="just">
              <a:lnSpc>
                <a:spcPct val="11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Adecuar </a:t>
            </a:r>
            <a:r>
              <a:rPr lang="es-AR" dirty="0"/>
              <a:t>los requisitos de acceso </a:t>
            </a:r>
            <a:r>
              <a:rPr lang="es-AR" dirty="0" smtClean="0"/>
              <a:t>de </a:t>
            </a:r>
            <a:r>
              <a:rPr lang="es-AR" dirty="0"/>
              <a:t>las prestaciones a las disposiciones del Código Civil y Comercial.</a:t>
            </a:r>
          </a:p>
          <a:p>
            <a:pPr marL="182563" indent="-182563" algn="just">
              <a:lnSpc>
                <a:spcPct val="11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Revisar </a:t>
            </a:r>
            <a:r>
              <a:rPr lang="es-AR" dirty="0"/>
              <a:t>el criterio vitalicio de las pensiones por fallecimiento, considerando la edad de los beneficiarios supervivientes.</a:t>
            </a:r>
          </a:p>
          <a:p>
            <a:pPr marL="182563" indent="-182563" algn="just">
              <a:lnSpc>
                <a:spcPct val="11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Demanda </a:t>
            </a:r>
            <a:r>
              <a:rPr lang="es-AR" dirty="0"/>
              <a:t>de los afiliados de incorporar las prestaciones de salud.   Restricciones vinculadas a su financiamiento.</a:t>
            </a:r>
          </a:p>
          <a:p>
            <a:pPr marL="182563" indent="-182563" algn="just">
              <a:lnSpc>
                <a:spcPct val="110000"/>
              </a:lnSpc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Se </a:t>
            </a:r>
            <a:r>
              <a:rPr lang="es-AR" dirty="0"/>
              <a:t>registra la necesidad de realizar una adecuación paramética en la edad de jubilación y años de aporte para mantener una tasa de dependencia sustentable.</a:t>
            </a:r>
          </a:p>
          <a:p>
            <a:endParaRPr lang="es-AR" dirty="0"/>
          </a:p>
          <a:p>
            <a:pPr marL="0" indent="0">
              <a:buNone/>
            </a:pPr>
            <a:r>
              <a:rPr lang="es-AR" dirty="0"/>
              <a:t>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742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Suficiencia. Consideraciones asociadas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El beneficio </a:t>
            </a:r>
            <a:r>
              <a:rPr lang="es-AR" dirty="0" smtClean="0"/>
              <a:t>otorgado resulta </a:t>
            </a:r>
            <a:r>
              <a:rPr lang="es-AR" dirty="0"/>
              <a:t>adecuado en relación al esfuerzo contributivo realizado por los afiliados, excepto casos particulares.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Algunas Cajas proponen incorporar escalas de aportación de acuerdo </a:t>
            </a:r>
            <a:r>
              <a:rPr lang="es-AR" dirty="0" smtClean="0"/>
              <a:t>al </a:t>
            </a:r>
            <a:r>
              <a:rPr lang="es-AR" dirty="0"/>
              <a:t>nivel de los beneficios que los afiliados pretendan percibir.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Se establece </a:t>
            </a:r>
            <a:r>
              <a:rPr lang="es-AR" dirty="0" smtClean="0"/>
              <a:t>una igualación con el </a:t>
            </a:r>
            <a:r>
              <a:rPr lang="es-AR" dirty="0"/>
              <a:t>haber mínimo del </a:t>
            </a:r>
            <a:r>
              <a:rPr lang="es-AR" dirty="0" smtClean="0"/>
              <a:t>SIPA.</a:t>
            </a:r>
            <a:endParaRPr lang="es-AR" dirty="0"/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En algunos casos, las expectativas de los afiliados respecto de los montos de los beneficios esperados presiona hacia el incremento de los mismos, condicionando en el largo plazo la sustentabilidad </a:t>
            </a:r>
            <a:r>
              <a:rPr lang="es-AR" dirty="0" smtClean="0"/>
              <a:t>financiera.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74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Financiamiento. </a:t>
            </a:r>
            <a:r>
              <a:rPr lang="es-AR" dirty="0" smtClean="0"/>
              <a:t>Problemáticas asociadas</a:t>
            </a:r>
            <a:endParaRPr lang="es-AR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8DBC6DE5-7D4D-3E40-9CE2-6FB5DCC61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004" y="1630679"/>
            <a:ext cx="11187112" cy="4930541"/>
          </a:xfrm>
        </p:spPr>
        <p:txBody>
          <a:bodyPr>
            <a:noAutofit/>
          </a:bodyPr>
          <a:lstStyle/>
          <a:p>
            <a:pPr marL="182563" indent="-182563" algn="just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La recaudación </a:t>
            </a:r>
            <a:r>
              <a:rPr lang="es-AR" dirty="0" smtClean="0"/>
              <a:t>se </a:t>
            </a:r>
            <a:r>
              <a:rPr lang="es-AR" dirty="0"/>
              <a:t>encuentra limitada por: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Aportes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insuficientes.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Morosidad en el pago de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las cotizaciones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Incremento de la irregularidad en el pago de los aportes de los afiliados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Elusión y evasión de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la obligación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de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aportación.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715963" lvl="1" indent="-258763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Inexistencia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o escasa obligación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de aportación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por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la comunidad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vinculada. 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715963" lvl="1" indent="-258763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Desconocimiento de los ingresos reales en la actividad profesional.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1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Ausencia de mecanismos eficaces de control y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fiscalización.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just"/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4718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Sustentabilidad. Problemáticas asociadas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10000" y="1706879"/>
            <a:ext cx="10960115" cy="4774132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 </a:t>
            </a:r>
            <a:r>
              <a:rPr lang="es-AR" dirty="0" smtClean="0"/>
              <a:t>Factores que condicionan la sustentabilidad</a:t>
            </a:r>
            <a:r>
              <a:rPr lang="es-AR" dirty="0" smtClean="0"/>
              <a:t>:</a:t>
            </a:r>
            <a:endParaRPr lang="es-AR" dirty="0"/>
          </a:p>
          <a:p>
            <a:pPr marL="808038" lvl="1" indent="-274638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Modificaciones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legislativas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que no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contemplan sus efectos sobre el financiamiento de las Cajas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Profesionales.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808038" lvl="1" indent="-274638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Falta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de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coordinación en </a:t>
            </a: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la aplicación de normativa que dispone la obligatoriedad de afiliación a una Caja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Profesional. </a:t>
            </a:r>
            <a:endParaRPr lang="es-AR" sz="2400" dirty="0" smtClean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808038" lvl="1" indent="-274638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Informalización y precarización de las ocupaciones profesionales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808038" lvl="1" indent="-274638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Gestión financiera de los fondos en un contexto de volatibilidad económica nacional e 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internacional.</a:t>
            </a:r>
          </a:p>
          <a:p>
            <a:pPr marL="808038" lvl="1" indent="-274638" algn="just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Falta de adaptación de los requisitos de acceso a las prestaciones a los cambios demográficos: aumento de la esperanza de vida, reducción de la relación entre activos y pasivos.</a:t>
            </a:r>
            <a:endParaRPr lang="es-AR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681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09696" y="174070"/>
            <a:ext cx="10571998" cy="970450"/>
          </a:xfrm>
        </p:spPr>
        <p:txBody>
          <a:bodyPr/>
          <a:lstStyle/>
          <a:p>
            <a:r>
              <a:rPr lang="es-AR" dirty="0" smtClean="0"/>
              <a:t>Futuro de la profesiones. Caja del Arte de curar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77916" y="1665170"/>
            <a:ext cx="10554574" cy="4952999"/>
          </a:xfrm>
        </p:spPr>
        <p:txBody>
          <a:bodyPr>
            <a:noAutofit/>
          </a:bodyPr>
          <a:lstStyle/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/>
              <a:t>El avance de la tecnología condiciona el accionar de algunas ocupaciones.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/>
              <a:t>Escasos recursos para el acceso a </a:t>
            </a:r>
            <a:r>
              <a:rPr lang="es-AR" sz="2200" dirty="0" smtClean="0"/>
              <a:t>tecnologías </a:t>
            </a:r>
            <a:r>
              <a:rPr lang="es-AR" sz="2200" dirty="0"/>
              <a:t>y a insumos con altos costos. 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 smtClean="0"/>
              <a:t>Desplazamiento ocupacional a inserciones laborales en </a:t>
            </a:r>
            <a:r>
              <a:rPr lang="es-AR" sz="2200" dirty="0" smtClean="0"/>
              <a:t>relación </a:t>
            </a:r>
            <a:r>
              <a:rPr lang="es-AR" sz="2200" dirty="0"/>
              <a:t>de </a:t>
            </a:r>
            <a:r>
              <a:rPr lang="es-AR" sz="2200" dirty="0" smtClean="0"/>
              <a:t>dependencia. </a:t>
            </a:r>
            <a:endParaRPr lang="es-AR" sz="2200" dirty="0"/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/>
              <a:t>Falta de regulación de las publicidades </a:t>
            </a:r>
            <a:r>
              <a:rPr lang="es-AR" sz="2200" dirty="0" smtClean="0"/>
              <a:t>incrementa el </a:t>
            </a:r>
            <a:r>
              <a:rPr lang="es-AR" sz="2200" dirty="0" smtClean="0"/>
              <a:t>riesgo de automedicación.</a:t>
            </a:r>
            <a:endParaRPr lang="es-AR" sz="2200" dirty="0"/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/>
              <a:t>Uso erróneo de la tecnología por parte de los pacientes.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/>
              <a:t>Aumento de acciones legales por mala praxis que afectan las prácticas laborales.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 smtClean="0"/>
              <a:t>Escasa </a:t>
            </a:r>
            <a:r>
              <a:rPr lang="es-AR" sz="2200" dirty="0" smtClean="0"/>
              <a:t>regulación que </a:t>
            </a:r>
            <a:r>
              <a:rPr lang="es-AR" sz="2200" dirty="0"/>
              <a:t>posibilita la proliferación de cadenas de farmacias, disminuyendo la cantidad de farmacéuticos contratados.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200" dirty="0" smtClean="0"/>
              <a:t>Distribución </a:t>
            </a:r>
            <a:r>
              <a:rPr lang="es-AR" sz="2200" dirty="0"/>
              <a:t>asimétrica </a:t>
            </a:r>
            <a:r>
              <a:rPr lang="es-AR" sz="2200" dirty="0" smtClean="0"/>
              <a:t>de los profesionales en </a:t>
            </a:r>
            <a:r>
              <a:rPr lang="es-AR" sz="2200" dirty="0"/>
              <a:t>todo el </a:t>
            </a:r>
            <a:r>
              <a:rPr lang="es-AR" sz="2200" dirty="0" smtClean="0"/>
              <a:t>país que genera </a:t>
            </a:r>
            <a:r>
              <a:rPr lang="es-AR" sz="2200" dirty="0"/>
              <a:t>una elevada concentración en los principales centros urbanos.</a:t>
            </a:r>
          </a:p>
          <a:p>
            <a:endParaRPr lang="es-AR" sz="2200" dirty="0"/>
          </a:p>
          <a:p>
            <a:endParaRPr lang="es-AR" sz="2200" dirty="0"/>
          </a:p>
          <a:p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2176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Futuro de las profesiones. Caja de Abogados  </a:t>
            </a:r>
            <a:endParaRPr lang="es-AR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10000" y="1668381"/>
            <a:ext cx="11061158" cy="4748462"/>
          </a:xfrm>
        </p:spPr>
        <p:txBody>
          <a:bodyPr>
            <a:noAutofit/>
          </a:bodyPr>
          <a:lstStyle/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300" dirty="0" smtClean="0"/>
              <a:t>Cambios en </a:t>
            </a:r>
            <a:r>
              <a:rPr lang="es-AR" sz="2300" dirty="0" smtClean="0"/>
              <a:t>la práctica profesional </a:t>
            </a:r>
            <a:r>
              <a:rPr lang="es-AR" sz="2300" dirty="0" smtClean="0"/>
              <a:t>por la </a:t>
            </a:r>
            <a:r>
              <a:rPr lang="es-AR" sz="2300" dirty="0" smtClean="0"/>
              <a:t>implementación de la mediación </a:t>
            </a:r>
            <a:r>
              <a:rPr lang="es-AR" sz="2300" dirty="0"/>
              <a:t>y otras modalidades de resolución de </a:t>
            </a:r>
            <a:r>
              <a:rPr lang="es-AR" sz="2300" dirty="0" smtClean="0"/>
              <a:t>conflictos generan </a:t>
            </a:r>
            <a:r>
              <a:rPr lang="es-AR" sz="2300" dirty="0"/>
              <a:t>una merma en los ingresos.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300" dirty="0" smtClean="0"/>
              <a:t>La </a:t>
            </a:r>
            <a:r>
              <a:rPr lang="es-AR" sz="2300" dirty="0"/>
              <a:t>informatización de </a:t>
            </a:r>
            <a:r>
              <a:rPr lang="es-AR" sz="2300" dirty="0" smtClean="0"/>
              <a:t>los procedimientos judiciales </a:t>
            </a:r>
            <a:r>
              <a:rPr lang="es-AR" sz="2300" dirty="0"/>
              <a:t>impacta en la </a:t>
            </a:r>
            <a:r>
              <a:rPr lang="es-AR" sz="2300" dirty="0" smtClean="0"/>
              <a:t>práctica y en la demanda </a:t>
            </a:r>
            <a:r>
              <a:rPr lang="es-AR" sz="2300" dirty="0" smtClean="0"/>
              <a:t>profesional.</a:t>
            </a:r>
            <a:endParaRPr lang="es-AR" sz="2300" dirty="0"/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300" dirty="0" smtClean="0"/>
              <a:t>D</a:t>
            </a:r>
            <a:r>
              <a:rPr lang="es-AR" sz="2300" dirty="0" smtClean="0"/>
              <a:t>isminución </a:t>
            </a:r>
            <a:r>
              <a:rPr lang="es-AR" sz="2300" dirty="0"/>
              <a:t>de </a:t>
            </a:r>
            <a:r>
              <a:rPr lang="es-AR" sz="2300" dirty="0" smtClean="0"/>
              <a:t>los aportantes </a:t>
            </a:r>
            <a:r>
              <a:rPr lang="es-AR" sz="2300" dirty="0"/>
              <a:t>en relación a los beneficiarios, </a:t>
            </a:r>
            <a:r>
              <a:rPr lang="es-AR" sz="2300" dirty="0" smtClean="0"/>
              <a:t>impactando la </a:t>
            </a:r>
            <a:r>
              <a:rPr lang="es-AR" sz="2300" dirty="0"/>
              <a:t>suficiencia y sustentabilidad de las prestaciones. 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300" dirty="0"/>
              <a:t>Dentro de las expectativas señalan la posibilidad de generar nuevas incumbencias para el desarrollo de la profesión y en la sostenibilidad de las cajas. 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sz="2300" dirty="0" smtClean="0"/>
              <a:t>Se propone </a:t>
            </a:r>
            <a:r>
              <a:rPr lang="es-AR" sz="2300" dirty="0" smtClean="0"/>
              <a:t>diversificar e </a:t>
            </a:r>
            <a:r>
              <a:rPr lang="es-AR" sz="2300" dirty="0"/>
              <a:t>incrementar los aportes provenientes de la comunidad vinculada.</a:t>
            </a:r>
          </a:p>
          <a:p>
            <a:endParaRPr lang="es-AR" sz="2300" dirty="0"/>
          </a:p>
        </p:txBody>
      </p:sp>
    </p:spTree>
    <p:extLst>
      <p:ext uri="{BB962C8B-B14F-4D97-AF65-F5344CB8AC3E}">
        <p14:creationId xmlns:p14="http://schemas.microsoft.com/office/powerpoint/2010/main" val="166567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98132" y="224552"/>
            <a:ext cx="11229600" cy="970450"/>
          </a:xfrm>
        </p:spPr>
        <p:txBody>
          <a:bodyPr/>
          <a:lstStyle/>
          <a:p>
            <a:r>
              <a:rPr lang="es-AR" dirty="0"/>
              <a:t>Futuro de las </a:t>
            </a:r>
            <a:r>
              <a:rPr lang="es-AR" dirty="0" smtClean="0"/>
              <a:t>profesiones. Caja de Ciencias Económicas</a:t>
            </a:r>
            <a:endParaRPr lang="es-AR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35645" y="1635493"/>
            <a:ext cx="11019471" cy="5086149"/>
          </a:xfrm>
        </p:spPr>
        <p:txBody>
          <a:bodyPr>
            <a:noAutofit/>
          </a:bodyPr>
          <a:lstStyle/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Destacan </a:t>
            </a:r>
            <a:r>
              <a:rPr lang="es-AR" dirty="0"/>
              <a:t>que el futuro de la profesión se vincula con la virtualización de los procesos contables e impositivos. 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La digitalización de los procesos </a:t>
            </a:r>
            <a:r>
              <a:rPr lang="es-AR" dirty="0" smtClean="0"/>
              <a:t>tiende a sustituir la labor operativa, focalizando la práctica profesional en </a:t>
            </a:r>
            <a:r>
              <a:rPr lang="es-AR" dirty="0"/>
              <a:t>funciones </a:t>
            </a:r>
            <a:r>
              <a:rPr lang="es-AR" dirty="0" smtClean="0"/>
              <a:t>relacionada con las funciones jurídicas, consultoría </a:t>
            </a:r>
            <a:r>
              <a:rPr lang="es-AR" dirty="0"/>
              <a:t>y </a:t>
            </a:r>
            <a:r>
              <a:rPr lang="es-AR" dirty="0" smtClean="0"/>
              <a:t>gestoría. </a:t>
            </a:r>
            <a:endParaRPr lang="es-AR" dirty="0"/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/>
              <a:t>Consideran un riesgo el avance de la concentración de empresas multinacionales.</a:t>
            </a:r>
          </a:p>
          <a:p>
            <a:pPr marL="182563" indent="-182563" algn="just"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AR" dirty="0" smtClean="0"/>
              <a:t>Los </a:t>
            </a:r>
            <a:r>
              <a:rPr lang="es-AR" dirty="0"/>
              <a:t>cambios que repercuten en la eficacia de las cajas se vinculan con: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</a:t>
            </a: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 falta cultura previsional de los jóvenes.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AR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El desconocimiento de los beneficios de las cajas. </a:t>
            </a:r>
            <a:endParaRPr lang="es-AR" sz="12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TM03457503[[fn=Sobrio]]</Template>
  <TotalTime>2903</TotalTime>
  <Words>849</Words>
  <Application>Microsoft Office PowerPoint</Application>
  <PresentationFormat>Panorámica</PresentationFormat>
  <Paragraphs>67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Citable</vt:lpstr>
      <vt:lpstr>Resultados de los Talleres de debate por rama de actividad</vt:lpstr>
      <vt:lpstr>Afiliación. Problemáticas asociadas</vt:lpstr>
      <vt:lpstr>Cobertura prestacional</vt:lpstr>
      <vt:lpstr>Suficiencia. Consideraciones asociadas</vt:lpstr>
      <vt:lpstr>Financiamiento. Problemáticas asociadas</vt:lpstr>
      <vt:lpstr>Sustentabilidad. Problemáticas asociadas</vt:lpstr>
      <vt:lpstr>Futuro de la profesiones. Caja del Arte de curar</vt:lpstr>
      <vt:lpstr>Futuro de las profesiones. Caja de Abogados  </vt:lpstr>
      <vt:lpstr>Futuro de las profesiones. Caja de Ciencias Económicas</vt:lpstr>
      <vt:lpstr>Futuro de las profesiones. Caja de Ingenieros y afines</vt:lpstr>
      <vt:lpstr>Muchas Gracias!</vt:lpstr>
    </vt:vector>
  </TitlesOfParts>
  <Company>Ministerio de Trabajo, Empleo y Seguridad Social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Stilman</dc:creator>
  <cp:lastModifiedBy>Mariana</cp:lastModifiedBy>
  <cp:revision>286</cp:revision>
  <cp:lastPrinted>2018-11-23T11:25:15Z</cp:lastPrinted>
  <dcterms:created xsi:type="dcterms:W3CDTF">2017-01-17T16:26:56Z</dcterms:created>
  <dcterms:modified xsi:type="dcterms:W3CDTF">2018-11-23T17:43:47Z</dcterms:modified>
</cp:coreProperties>
</file>