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handoutMasterIdLst>
    <p:handoutMasterId r:id="rId8"/>
  </p:handoutMasterIdLst>
  <p:sldIdLst>
    <p:sldId id="256" r:id="rId2"/>
    <p:sldId id="351" r:id="rId3"/>
    <p:sldId id="352" r:id="rId4"/>
    <p:sldId id="353" r:id="rId5"/>
    <p:sldId id="354" r:id="rId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B1"/>
    <a:srgbClr val="00B4F4"/>
    <a:srgbClr val="00AEEC"/>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8" autoAdjust="0"/>
    <p:restoredTop sz="90015" autoAdjust="0"/>
  </p:normalViewPr>
  <p:slideViewPr>
    <p:cSldViewPr snapToGrid="0">
      <p:cViewPr varScale="1">
        <p:scale>
          <a:sx n="67" d="100"/>
          <a:sy n="67" d="100"/>
        </p:scale>
        <p:origin x="822" y="66"/>
      </p:cViewPr>
      <p:guideLst>
        <p:guide orient="horz" pos="2160"/>
        <p:guide pos="3840"/>
      </p:guideLst>
    </p:cSldViewPr>
  </p:slideViewPr>
  <p:outlineViewPr>
    <p:cViewPr>
      <p:scale>
        <a:sx n="33" d="100"/>
        <a:sy n="33" d="100"/>
      </p:scale>
      <p:origin x="48" y="2005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ES"/>
          </a:p>
        </p:txBody>
      </p:sp>
      <p:sp>
        <p:nvSpPr>
          <p:cNvPr id="3" name="2 Marcador de fecha"/>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6DD93EA-BAB7-4D03-875B-48F69783BD5C}" type="datetimeFigureOut">
              <a:rPr lang="es-ES" smtClean="0"/>
              <a:t>23/11/2018</a:t>
            </a:fld>
            <a:endParaRPr lang="es-ES"/>
          </a:p>
        </p:txBody>
      </p:sp>
      <p:sp>
        <p:nvSpPr>
          <p:cNvPr id="4" name="3 Marcador de pie de página"/>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EA0F72A-CDDA-4E4C-BCE3-A81D158D1759}" type="slidenum">
              <a:rPr lang="es-ES" smtClean="0"/>
              <a:t>‹Nº›</a:t>
            </a:fld>
            <a:endParaRPr lang="es-ES"/>
          </a:p>
        </p:txBody>
      </p:sp>
    </p:spTree>
    <p:extLst>
      <p:ext uri="{BB962C8B-B14F-4D97-AF65-F5344CB8AC3E}">
        <p14:creationId xmlns:p14="http://schemas.microsoft.com/office/powerpoint/2010/main" val="1264444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5EE70374-7CED-424D-8E18-7A73AA1E9D99}" type="datetimeFigureOut">
              <a:rPr lang="es-ES" smtClean="0"/>
              <a:t>23/11/2018</a:t>
            </a:fld>
            <a:endParaRPr lang="es-ES"/>
          </a:p>
        </p:txBody>
      </p:sp>
      <p:sp>
        <p:nvSpPr>
          <p:cNvPr id="4" name="3 Marcador de imagen de diapositiva"/>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08C7EC5-1A60-4AA6-9443-F2B77DECB882}" type="slidenum">
              <a:rPr lang="es-ES" smtClean="0"/>
              <a:t>‹Nº›</a:t>
            </a:fld>
            <a:endParaRPr lang="es-ES"/>
          </a:p>
        </p:txBody>
      </p:sp>
    </p:spTree>
    <p:extLst>
      <p:ext uri="{BB962C8B-B14F-4D97-AF65-F5344CB8AC3E}">
        <p14:creationId xmlns:p14="http://schemas.microsoft.com/office/powerpoint/2010/main" val="1462054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C08C7EC5-1A60-4AA6-9443-F2B77DECB882}" type="slidenum">
              <a:rPr lang="es-ES" smtClean="0"/>
              <a:t>1</a:t>
            </a:fld>
            <a:endParaRPr lang="es-ES"/>
          </a:p>
        </p:txBody>
      </p:sp>
    </p:spTree>
    <p:extLst>
      <p:ext uri="{BB962C8B-B14F-4D97-AF65-F5344CB8AC3E}">
        <p14:creationId xmlns:p14="http://schemas.microsoft.com/office/powerpoint/2010/main" val="27229497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Rectángulo 7"/>
          <p:cNvSpPr/>
          <p:nvPr userDrawn="1"/>
        </p:nvSpPr>
        <p:spPr>
          <a:xfrm>
            <a:off x="0" y="-1"/>
            <a:ext cx="12192000" cy="4961468"/>
          </a:xfrm>
          <a:prstGeom prst="rect">
            <a:avLst/>
          </a:prstGeom>
          <a:gradFill flip="none" rotWithShape="1">
            <a:gsLst>
              <a:gs pos="0">
                <a:srgbClr val="009FE3">
                  <a:shade val="30000"/>
                  <a:satMod val="115000"/>
                </a:srgbClr>
              </a:gs>
              <a:gs pos="62000">
                <a:srgbClr val="009FE3">
                  <a:shade val="67500"/>
                  <a:satMod val="115000"/>
                </a:srgbClr>
              </a:gs>
              <a:gs pos="100000">
                <a:srgbClr val="009FE3">
                  <a:shade val="100000"/>
                  <a:satMod val="115000"/>
                </a:srgbClr>
              </a:gs>
            </a:gsLst>
            <a:lin ang="162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a:p>
        </p:txBody>
      </p:sp>
      <p:sp>
        <p:nvSpPr>
          <p:cNvPr id="2" name="Title 1"/>
          <p:cNvSpPr>
            <a:spLocks noGrp="1"/>
          </p:cNvSpPr>
          <p:nvPr>
            <p:ph type="ctrTitle" hasCustomPrompt="1"/>
          </p:nvPr>
        </p:nvSpPr>
        <p:spPr>
          <a:xfrm>
            <a:off x="2952750" y="1185337"/>
            <a:ext cx="8429251" cy="1731509"/>
          </a:xfrm>
          <a:prstGeom prst="rect">
            <a:avLst/>
          </a:prstGeom>
        </p:spPr>
        <p:txBody>
          <a:bodyPr anchor="b"/>
          <a:lstStyle>
            <a:lvl1pPr>
              <a:defRPr sz="5000">
                <a:latin typeface="Arial" panose="020B0604020202020204" pitchFamily="34" charset="0"/>
                <a:cs typeface="Arial" panose="020B0604020202020204" pitchFamily="34" charset="0"/>
              </a:defRPr>
            </a:lvl1pPr>
          </a:lstStyle>
          <a:p>
            <a:r>
              <a:rPr lang="es-AR" dirty="0"/>
              <a:t>Nombre de la presentación</a:t>
            </a:r>
            <a:endParaRPr lang="en-US" dirty="0"/>
          </a:p>
        </p:txBody>
      </p:sp>
      <p:sp>
        <p:nvSpPr>
          <p:cNvPr id="3" name="Subtitle 2"/>
          <p:cNvSpPr>
            <a:spLocks noGrp="1"/>
          </p:cNvSpPr>
          <p:nvPr>
            <p:ph type="subTitle" idx="1" hasCustomPrompt="1"/>
          </p:nvPr>
        </p:nvSpPr>
        <p:spPr>
          <a:xfrm>
            <a:off x="2952750" y="2916847"/>
            <a:ext cx="8429251" cy="434974"/>
          </a:xfrm>
          <a:prstGeom prst="rect">
            <a:avLst/>
          </a:prstGeom>
        </p:spPr>
        <p:txBody>
          <a:bodyPr anchor="t"/>
          <a:lstStyle>
            <a:lvl1pPr marL="0" indent="0" algn="l">
              <a:buNone/>
              <a:defRPr sz="2000" baseline="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a:t>Responsables de la presentación</a:t>
            </a:r>
            <a:endParaRPr lang="en-US" dirty="0"/>
          </a:p>
        </p:txBody>
      </p:sp>
      <p:pic>
        <p:nvPicPr>
          <p:cNvPr id="6" name="Imagen 5" descr="escudo.gif"/>
          <p:cNvPicPr>
            <a:picLocks noChangeAspect="1"/>
          </p:cNvPicPr>
          <p:nvPr userDrawn="1"/>
        </p:nvPicPr>
        <p:blipFill>
          <a:blip r:embed="rId2"/>
          <a:stretch>
            <a:fillRect/>
          </a:stretch>
        </p:blipFill>
        <p:spPr>
          <a:xfrm>
            <a:off x="3437468" y="5399363"/>
            <a:ext cx="5943600" cy="108103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sp>
        <p:nvSpPr>
          <p:cNvPr id="8" name="Rectángulo 7"/>
          <p:cNvSpPr/>
          <p:nvPr userDrawn="1"/>
        </p:nvSpPr>
        <p:spPr>
          <a:xfrm>
            <a:off x="0" y="0"/>
            <a:ext cx="12192000" cy="6874933"/>
          </a:xfrm>
          <a:prstGeom prst="rect">
            <a:avLst/>
          </a:prstGeom>
          <a:gradFill flip="none" rotWithShape="1">
            <a:gsLst>
              <a:gs pos="0">
                <a:srgbClr val="009FE3">
                  <a:shade val="30000"/>
                  <a:satMod val="115000"/>
                </a:srgbClr>
              </a:gs>
              <a:gs pos="62000">
                <a:srgbClr val="009FE3">
                  <a:shade val="67500"/>
                  <a:satMod val="115000"/>
                </a:srgbClr>
              </a:gs>
              <a:gs pos="100000">
                <a:srgbClr val="009FE3">
                  <a:shade val="100000"/>
                  <a:satMod val="115000"/>
                </a:srgbClr>
              </a:gs>
            </a:gsLst>
            <a:lin ang="162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a:p>
        </p:txBody>
      </p:sp>
      <p:sp>
        <p:nvSpPr>
          <p:cNvPr id="2" name="Title 1"/>
          <p:cNvSpPr>
            <a:spLocks noGrp="1"/>
          </p:cNvSpPr>
          <p:nvPr>
            <p:ph type="ctrTitle" hasCustomPrompt="1"/>
          </p:nvPr>
        </p:nvSpPr>
        <p:spPr>
          <a:xfrm>
            <a:off x="2952750" y="1777992"/>
            <a:ext cx="8429251" cy="1731509"/>
          </a:xfrm>
          <a:prstGeom prst="rect">
            <a:avLst/>
          </a:prstGeom>
        </p:spPr>
        <p:txBody>
          <a:bodyPr anchor="b"/>
          <a:lstStyle>
            <a:lvl1pPr>
              <a:defRPr sz="5000">
                <a:latin typeface="Arial" panose="020B0604020202020204" pitchFamily="34" charset="0"/>
                <a:cs typeface="Arial" panose="020B0604020202020204" pitchFamily="34" charset="0"/>
              </a:defRPr>
            </a:lvl1pPr>
          </a:lstStyle>
          <a:p>
            <a:r>
              <a:rPr lang="es-ES" dirty="0"/>
              <a:t>Apertura de tema</a:t>
            </a:r>
            <a:endParaRPr lang="en-US" dirty="0"/>
          </a:p>
        </p:txBody>
      </p:sp>
      <p:sp>
        <p:nvSpPr>
          <p:cNvPr id="3" name="Subtitle 2"/>
          <p:cNvSpPr>
            <a:spLocks noGrp="1"/>
          </p:cNvSpPr>
          <p:nvPr>
            <p:ph type="subTitle" idx="1" hasCustomPrompt="1"/>
          </p:nvPr>
        </p:nvSpPr>
        <p:spPr>
          <a:xfrm>
            <a:off x="2952750" y="3509502"/>
            <a:ext cx="8429251" cy="434974"/>
          </a:xfrm>
          <a:prstGeom prst="rect">
            <a:avLst/>
          </a:prstGeom>
        </p:spPr>
        <p:txBody>
          <a:bodyPr anchor="t"/>
          <a:lstStyle>
            <a:lvl1pPr marL="0" indent="0" algn="l">
              <a:buNone/>
              <a:defRPr sz="200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a:t>Subtitulo</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8" name="Rectángulo 7"/>
          <p:cNvSpPr/>
          <p:nvPr userDrawn="1"/>
        </p:nvSpPr>
        <p:spPr>
          <a:xfrm>
            <a:off x="0" y="0"/>
            <a:ext cx="12192000" cy="1473200"/>
          </a:xfrm>
          <a:prstGeom prst="rect">
            <a:avLst/>
          </a:prstGeom>
          <a:gradFill flip="none" rotWithShape="1">
            <a:gsLst>
              <a:gs pos="0">
                <a:srgbClr val="009FE3">
                  <a:shade val="30000"/>
                  <a:satMod val="115000"/>
                </a:srgbClr>
              </a:gs>
              <a:gs pos="62000">
                <a:srgbClr val="009FE3">
                  <a:shade val="67500"/>
                  <a:satMod val="115000"/>
                </a:srgbClr>
              </a:gs>
              <a:gs pos="100000">
                <a:srgbClr val="009FE3">
                  <a:shade val="100000"/>
                  <a:satMod val="115000"/>
                </a:srgbClr>
              </a:gs>
            </a:gsLst>
            <a:lin ang="162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a:p>
        </p:txBody>
      </p:sp>
      <p:sp>
        <p:nvSpPr>
          <p:cNvPr id="3" name="Content Placeholder 2"/>
          <p:cNvSpPr>
            <a:spLocks noGrp="1"/>
          </p:cNvSpPr>
          <p:nvPr>
            <p:ph idx="1"/>
          </p:nvPr>
        </p:nvSpPr>
        <p:spPr>
          <a:xfrm>
            <a:off x="835645" y="1828801"/>
            <a:ext cx="10554574" cy="4029998"/>
          </a:xfrm>
          <a:prstGeom prst="rect">
            <a:avLst/>
          </a:prstGeom>
        </p:spPr>
        <p:txBody>
          <a:bodyPr/>
          <a:lstStyle>
            <a:lvl1pPr marL="0" indent="0">
              <a:buClr>
                <a:srgbClr val="009FE3"/>
              </a:buClr>
              <a:buFont typeface="Arial" panose="020B0604020202020204" pitchFamily="34" charset="0"/>
              <a:buNone/>
              <a:defRPr sz="2400">
                <a:solidFill>
                  <a:schemeClr val="bg1">
                    <a:lumMod val="75000"/>
                    <a:lumOff val="25000"/>
                  </a:schemeClr>
                </a:solidFill>
                <a:latin typeface="Arial" panose="020B0604020202020204" pitchFamily="34" charset="0"/>
                <a:cs typeface="Arial" panose="020B0604020202020204" pitchFamily="34" charset="0"/>
              </a:defRPr>
            </a:lvl1pPr>
            <a:lvl2pPr marL="457200" indent="0">
              <a:buClr>
                <a:srgbClr val="009FE3"/>
              </a:buClr>
              <a:buFont typeface="Wingdings" panose="05000000000000000000" pitchFamily="2" charset="2"/>
              <a:buNone/>
              <a:defRPr>
                <a:solidFill>
                  <a:schemeClr val="bg1"/>
                </a:solidFill>
                <a:latin typeface="Arial" panose="020B0604020202020204" pitchFamily="34" charset="0"/>
                <a:cs typeface="Arial" panose="020B0604020202020204" pitchFamily="34" charset="0"/>
              </a:defRPr>
            </a:lvl2pPr>
            <a:lvl3pPr marL="914400" indent="0">
              <a:buClr>
                <a:srgbClr val="009FE3"/>
              </a:buClr>
              <a:buFont typeface="Wingdings" panose="05000000000000000000" pitchFamily="2" charset="2"/>
              <a:buNone/>
              <a:defRPr>
                <a:solidFill>
                  <a:schemeClr val="bg1"/>
                </a:solidFill>
                <a:latin typeface="Arial" panose="020B0604020202020204" pitchFamily="34" charset="0"/>
                <a:cs typeface="Arial" panose="020B0604020202020204" pitchFamily="34" charset="0"/>
              </a:defRPr>
            </a:lvl3pPr>
            <a:lvl4pPr marL="1371600" indent="0">
              <a:buClr>
                <a:srgbClr val="009FE3"/>
              </a:buClr>
              <a:buFont typeface="Wingdings" panose="05000000000000000000" pitchFamily="2" charset="2"/>
              <a:buNone/>
              <a:defRPr>
                <a:solidFill>
                  <a:schemeClr val="bg1"/>
                </a:solidFill>
                <a:latin typeface="Arial" panose="020B0604020202020204" pitchFamily="34" charset="0"/>
                <a:cs typeface="Arial" panose="020B0604020202020204" pitchFamily="34" charset="0"/>
              </a:defRPr>
            </a:lvl4pPr>
            <a:lvl5pPr marL="1828800" indent="0">
              <a:buClr>
                <a:srgbClr val="009FE3"/>
              </a:buClr>
              <a:buFont typeface="Wingdings" panose="05000000000000000000" pitchFamily="2" charset="2"/>
              <a:buNone/>
              <a:defRPr>
                <a:solidFill>
                  <a:schemeClr val="bg1"/>
                </a:solidFill>
                <a:latin typeface="Arial" panose="020B0604020202020204" pitchFamily="34" charset="0"/>
                <a:cs typeface="Arial" panose="020B0604020202020204" pitchFamily="34" charset="0"/>
              </a:defRPr>
            </a:lvl5pPr>
          </a:lstStyle>
          <a:p>
            <a:pPr lvl="0"/>
            <a:r>
              <a:rPr lang="es-ES" dirty="0"/>
              <a:t>Haga clic para modificar el estilo de texto del patrón</a:t>
            </a:r>
          </a:p>
        </p:txBody>
      </p:sp>
      <p:sp>
        <p:nvSpPr>
          <p:cNvPr id="10" name="Title 1"/>
          <p:cNvSpPr>
            <a:spLocks noGrp="1"/>
          </p:cNvSpPr>
          <p:nvPr>
            <p:ph type="title" hasCustomPrompt="1"/>
          </p:nvPr>
        </p:nvSpPr>
        <p:spPr>
          <a:xfrm>
            <a:off x="810000" y="239792"/>
            <a:ext cx="10571998" cy="970450"/>
          </a:xfrm>
          <a:prstGeom prst="rect">
            <a:avLst/>
          </a:prstGeom>
        </p:spPr>
        <p:txBody>
          <a:bodyPr anchor="ctr"/>
          <a:lstStyle>
            <a:lvl1pPr>
              <a:defRPr sz="3200">
                <a:latin typeface="Arial" panose="020B0604020202020204" pitchFamily="34" charset="0"/>
                <a:cs typeface="Arial" panose="020B0604020202020204" pitchFamily="34" charset="0"/>
              </a:defRPr>
            </a:lvl1pPr>
          </a:lstStyle>
          <a:p>
            <a:r>
              <a:rPr lang="es-ES" dirty="0"/>
              <a:t>Haga clic para modificar el estilo de título del patrón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P spid="10" grpId="0"/>
    </p:bld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000">
              <a:schemeClr val="accent1">
                <a:lumMod val="5000"/>
                <a:lumOff val="95000"/>
              </a:schemeClr>
            </a:gs>
            <a:gs pos="100000">
              <a:schemeClr val="tx1">
                <a:lumMod val="90000"/>
              </a:schemeClr>
            </a:gs>
          </a:gsLst>
          <a:lin ang="5400000" scaled="1"/>
          <a:tileRect/>
        </a:gra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1000">
                <a:solidFill>
                  <a:srgbClr val="009FE3"/>
                </a:solidFill>
                <a:latin typeface="Arial" panose="020B0604020202020204" pitchFamily="34" charset="0"/>
                <a:cs typeface="Arial" panose="020B0604020202020204" pitchFamily="34" charset="0"/>
              </a:defRPr>
            </a:lvl1pPr>
          </a:lstStyle>
          <a:p>
            <a:fld id="{D57F1E4F-1CFF-5643-939E-217C01CDF565}" type="slidenum">
              <a:rPr lang="en-US" smtClean="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1" r:id="rId2"/>
    <p:sldLayoutId id="2147483650" r:id="rId3"/>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2147" y="676405"/>
            <a:ext cx="11223321" cy="5526612"/>
          </a:xfrm>
        </p:spPr>
        <p:txBody>
          <a:bodyPr/>
          <a:lstStyle/>
          <a:p>
            <a:pPr algn="ctr"/>
            <a:r>
              <a:rPr lang="es-AR" sz="4400" dirty="0"/>
              <a:t>Relevamiento de las Cajas de Previsión y Seguridad Social para Profesionales de la República Argentina</a:t>
            </a:r>
            <a:br>
              <a:rPr lang="es-AR" sz="4400" dirty="0"/>
            </a:br>
            <a:r>
              <a:rPr lang="es-AR" dirty="0"/>
              <a:t/>
            </a:r>
            <a:br>
              <a:rPr lang="es-AR" dirty="0"/>
            </a:br>
            <a:r>
              <a:rPr lang="es-AR" sz="2400" dirty="0"/>
              <a:t>Secretaria de Seguridad Social de la Nación</a:t>
            </a:r>
            <a:br>
              <a:rPr lang="es-AR" sz="2400" dirty="0"/>
            </a:br>
            <a:r>
              <a:rPr lang="es-AR" sz="2400" dirty="0"/>
              <a:t>Organización Internacional del Trabajo </a:t>
            </a:r>
            <a:br>
              <a:rPr lang="es-AR" sz="2400" dirty="0"/>
            </a:br>
            <a:r>
              <a:rPr lang="es-AR" sz="2400" dirty="0"/>
              <a:t>Coordinadora de Cajas de Previsión y Seguridad Social para Profesionales de la República Argentina</a:t>
            </a:r>
            <a:endParaRPr lang="es-ES" sz="2400" dirty="0">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121920" y="3225080"/>
            <a:ext cx="11923776" cy="3307244"/>
          </a:xfrm>
        </p:spPr>
        <p:txBody>
          <a:bodyPr/>
          <a:lstStyle/>
          <a:p>
            <a:pPr algn="ctr"/>
            <a:endParaRPr lang="es-ES" sz="2400" b="1" dirty="0">
              <a:effectLst>
                <a:outerShdw blurRad="38100" dist="38100" dir="2700000" algn="tl">
                  <a:srgbClr val="000000">
                    <a:alpha val="43137"/>
                  </a:srgbClr>
                </a:outerShdw>
              </a:effectLst>
            </a:endParaRPr>
          </a:p>
          <a:p>
            <a:pPr algn="ctr"/>
            <a:endParaRPr lang="es-ES"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051183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mv="urn:schemas-microsoft-com:mac:vml" xmlns="">
      <mp:transition xmlns:mp="http://schemas.microsoft.com/office/mac/powerpoint/2008/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contenido 8">
            <a:extLst>
              <a:ext uri="{FF2B5EF4-FFF2-40B4-BE49-F238E27FC236}">
                <a16:creationId xmlns:a16="http://schemas.microsoft.com/office/drawing/2014/main" xmlns="" id="{23AB172F-C482-D741-8244-95B5709C077E}"/>
              </a:ext>
            </a:extLst>
          </p:cNvPr>
          <p:cNvSpPr>
            <a:spLocks noGrp="1"/>
          </p:cNvSpPr>
          <p:nvPr>
            <p:ph idx="1"/>
          </p:nvPr>
        </p:nvSpPr>
        <p:spPr>
          <a:xfrm>
            <a:off x="810000" y="1778697"/>
            <a:ext cx="10554574" cy="4029998"/>
          </a:xfrm>
        </p:spPr>
        <p:txBody>
          <a:bodyPr/>
          <a:lstStyle/>
          <a:p>
            <a:pPr marL="342900" indent="-342900" algn="just">
              <a:buFont typeface="Arial" panose="020B0604020202020204" pitchFamily="34" charset="0"/>
              <a:buChar char="•"/>
            </a:pPr>
            <a:r>
              <a:rPr lang="es-AR" sz="2100" dirty="0"/>
              <a:t>La </a:t>
            </a:r>
            <a:r>
              <a:rPr lang="es-AR" sz="2100" b="1" dirty="0"/>
              <a:t>Comisión para el Fortalecimiento del Sistema de Seguridad Social</a:t>
            </a:r>
            <a:r>
              <a:rPr lang="es-AR" sz="2100" dirty="0"/>
              <a:t>, de carácter tripartito y permanente, creada en mayo de 2016, constituye un ámbito de diálogo institucional referido a los desafíos de la Seguridad Social en la Argentina. </a:t>
            </a:r>
          </a:p>
          <a:p>
            <a:pPr marL="342900" indent="-342900" algn="just">
              <a:buFont typeface="Arial" panose="020B0604020202020204" pitchFamily="34" charset="0"/>
              <a:buChar char="•"/>
            </a:pPr>
            <a:r>
              <a:rPr lang="es-AR" sz="2100" dirty="0"/>
              <a:t>Entre los temas prioritarios abordados por dicha Comisión se destaca la </a:t>
            </a:r>
            <a:r>
              <a:rPr lang="es-AR" sz="2000" dirty="0"/>
              <a:t>coordinación</a:t>
            </a:r>
            <a:r>
              <a:rPr lang="es-AR" sz="2100" dirty="0"/>
              <a:t> entre los regímenes previsionales nacionales y provinciales, y la cobertura y el financiamiento de la Seguridad Social para los trabajadores independientes</a:t>
            </a:r>
          </a:p>
          <a:p>
            <a:pPr marL="342900" indent="-342900" algn="just">
              <a:buFont typeface="Arial" panose="020B0604020202020204" pitchFamily="34" charset="0"/>
              <a:buChar char="•"/>
            </a:pPr>
            <a:r>
              <a:rPr lang="es-AR" sz="2100" dirty="0"/>
              <a:t>En 2017 la Secretaría de Seguridad Social elaboró, con la colaboración de la OIT, un estudio sobre la seguridad social de los trabajadores independientes, en particular de los comprendidos en los regímenes de Autónomos y Monotributo. </a:t>
            </a:r>
          </a:p>
          <a:p>
            <a:pPr marL="342900" indent="-342900" algn="just">
              <a:buFont typeface="Arial" panose="020B0604020202020204" pitchFamily="34" charset="0"/>
              <a:buChar char="•"/>
            </a:pPr>
            <a:r>
              <a:rPr lang="es-AR" sz="2100" dirty="0"/>
              <a:t>En continuidad a ese estudio se propuso elaborar conjuntamente con la Coordinadora de Cajas de Previsión y Seguridad Social para Profesionales de la República Argentina un relevamiento de la seguridad social de los afiliados a las Cajas Previsionales y de Seguridad Social para Profesionales.</a:t>
            </a:r>
          </a:p>
          <a:p>
            <a:pPr algn="just"/>
            <a:endParaRPr lang="es-AR" sz="2100" dirty="0"/>
          </a:p>
        </p:txBody>
      </p:sp>
      <p:sp>
        <p:nvSpPr>
          <p:cNvPr id="8" name="Título 7">
            <a:extLst>
              <a:ext uri="{FF2B5EF4-FFF2-40B4-BE49-F238E27FC236}">
                <a16:creationId xmlns:a16="http://schemas.microsoft.com/office/drawing/2014/main" xmlns="" id="{89E79C67-2A8E-C544-9260-0D7BCDFA08DA}"/>
              </a:ext>
            </a:extLst>
          </p:cNvPr>
          <p:cNvSpPr>
            <a:spLocks noGrp="1"/>
          </p:cNvSpPr>
          <p:nvPr>
            <p:ph type="title"/>
          </p:nvPr>
        </p:nvSpPr>
        <p:spPr/>
        <p:txBody>
          <a:bodyPr/>
          <a:lstStyle/>
          <a:p>
            <a:r>
              <a:rPr lang="es-AR" dirty="0"/>
              <a:t>Antecedentes</a:t>
            </a:r>
          </a:p>
        </p:txBody>
      </p:sp>
    </p:spTree>
    <p:extLst>
      <p:ext uri="{BB962C8B-B14F-4D97-AF65-F5344CB8AC3E}">
        <p14:creationId xmlns:p14="http://schemas.microsoft.com/office/powerpoint/2010/main" val="265362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xmlns="" id="{E42BE3D7-B726-134B-A537-8B65FA96C653}"/>
              </a:ext>
            </a:extLst>
          </p:cNvPr>
          <p:cNvSpPr>
            <a:spLocks noGrp="1"/>
          </p:cNvSpPr>
          <p:nvPr>
            <p:ph idx="1"/>
          </p:nvPr>
        </p:nvSpPr>
        <p:spPr>
          <a:xfrm>
            <a:off x="835645" y="1903956"/>
            <a:ext cx="10554574" cy="4584525"/>
          </a:xfrm>
        </p:spPr>
        <p:txBody>
          <a:bodyPr/>
          <a:lstStyle/>
          <a:p>
            <a:pPr algn="just"/>
            <a:r>
              <a:rPr lang="es-AR" b="1" dirty="0"/>
              <a:t>Contribuir al incremento de la coordinación de los regímenes y organismos de la Seguridad Social para trabajadores independientes</a:t>
            </a:r>
          </a:p>
          <a:p>
            <a:pPr algn="just"/>
            <a:endParaRPr lang="es-AR" sz="800" b="1" dirty="0"/>
          </a:p>
          <a:p>
            <a:pPr marL="342900" indent="-342900" algn="just">
              <a:buFont typeface="Arial" panose="020B0604020202020204" pitchFamily="34" charset="0"/>
              <a:buChar char="•"/>
            </a:pPr>
            <a:r>
              <a:rPr lang="es-AR" sz="2100" dirty="0"/>
              <a:t>Escasa articulación entre los regímenes nacionales de contribución a la seguridad social para trabajadores independientes (Autónomos y Monotributo) y los regímenes y organismos de previsión y seguridad social para profesionales. </a:t>
            </a:r>
          </a:p>
          <a:p>
            <a:pPr marL="342900" indent="-342900" algn="just">
              <a:buFont typeface="Arial" panose="020B0604020202020204" pitchFamily="34" charset="0"/>
              <a:buChar char="•"/>
            </a:pPr>
            <a:r>
              <a:rPr lang="es-AR" sz="2100" dirty="0"/>
              <a:t>Los afiliados a las Cajas Profesionales no figuran en los registros administrativos de los organismos nacionales, dificultando el conocimiento de su dimensión y la simultaneidad con actividades enmarcadas en Régimen General.</a:t>
            </a:r>
          </a:p>
          <a:p>
            <a:pPr marL="342900" indent="-342900" algn="just">
              <a:buFont typeface="Arial" panose="020B0604020202020204" pitchFamily="34" charset="0"/>
              <a:buChar char="•"/>
            </a:pPr>
            <a:r>
              <a:rPr lang="es-AR" sz="2100" dirty="0"/>
              <a:t>Debilidades institucionales en materia de intercambio de información, control de las aportaciones y coordinación jurisdiccional de las políticas de previsión social.</a:t>
            </a:r>
          </a:p>
          <a:p>
            <a:pPr algn="just"/>
            <a:endParaRPr lang="es-AR" b="1" dirty="0"/>
          </a:p>
          <a:p>
            <a:pPr algn="just"/>
            <a:r>
              <a:rPr lang="es-AR" b="1" dirty="0"/>
              <a:t> </a:t>
            </a:r>
            <a:endParaRPr lang="es-AR" dirty="0"/>
          </a:p>
          <a:p>
            <a:pPr algn="just"/>
            <a:endParaRPr lang="es-AR" dirty="0"/>
          </a:p>
        </p:txBody>
      </p:sp>
      <p:sp>
        <p:nvSpPr>
          <p:cNvPr id="3" name="Título 2">
            <a:extLst>
              <a:ext uri="{FF2B5EF4-FFF2-40B4-BE49-F238E27FC236}">
                <a16:creationId xmlns:a16="http://schemas.microsoft.com/office/drawing/2014/main" xmlns="" id="{352E1DAB-B7D3-9146-AE05-6F04156D4D6F}"/>
              </a:ext>
            </a:extLst>
          </p:cNvPr>
          <p:cNvSpPr>
            <a:spLocks noGrp="1"/>
          </p:cNvSpPr>
          <p:nvPr>
            <p:ph type="title"/>
          </p:nvPr>
        </p:nvSpPr>
        <p:spPr/>
        <p:txBody>
          <a:bodyPr/>
          <a:lstStyle/>
          <a:p>
            <a:r>
              <a:rPr lang="es-AR" dirty="0"/>
              <a:t>Fundamentación</a:t>
            </a:r>
          </a:p>
        </p:txBody>
      </p:sp>
    </p:spTree>
    <p:extLst>
      <p:ext uri="{BB962C8B-B14F-4D97-AF65-F5344CB8AC3E}">
        <p14:creationId xmlns:p14="http://schemas.microsoft.com/office/powerpoint/2010/main" val="2286611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xmlns="" id="{245F5A63-B71C-F143-865D-F780714273A5}"/>
              </a:ext>
            </a:extLst>
          </p:cNvPr>
          <p:cNvSpPr>
            <a:spLocks noGrp="1"/>
          </p:cNvSpPr>
          <p:nvPr>
            <p:ph idx="1"/>
          </p:nvPr>
        </p:nvSpPr>
        <p:spPr>
          <a:xfrm>
            <a:off x="701459" y="1628385"/>
            <a:ext cx="10784909" cy="5073040"/>
          </a:xfrm>
        </p:spPr>
        <p:txBody>
          <a:bodyPr/>
          <a:lstStyle/>
          <a:p>
            <a:r>
              <a:rPr lang="es-AR" sz="2000" b="1" dirty="0"/>
              <a:t>Objetivo General</a:t>
            </a:r>
            <a:endParaRPr lang="es-AR" sz="2000" dirty="0"/>
          </a:p>
          <a:p>
            <a:pPr marL="342900" lvl="0" indent="-342900" algn="just">
              <a:buFont typeface="Arial" panose="020B0604020202020204" pitchFamily="34" charset="0"/>
              <a:buChar char="•"/>
            </a:pPr>
            <a:r>
              <a:rPr lang="es-AR" sz="2000" dirty="0"/>
              <a:t>Caracterizar los esquemas de seguridad social de las Cajas de Previsión y Seguridad Social para Profesionales de acuerdo a su diseño prestacional, cobertura, adecuación, financiamiento y marco institucional.</a:t>
            </a:r>
          </a:p>
          <a:p>
            <a:pPr marL="342900" lvl="0" indent="-342900">
              <a:buFont typeface="Arial" panose="020B0604020202020204" pitchFamily="34" charset="0"/>
              <a:buChar char="•"/>
            </a:pPr>
            <a:endParaRPr lang="es-AR" sz="800" dirty="0"/>
          </a:p>
          <a:p>
            <a:r>
              <a:rPr lang="es-AR" sz="2000" b="1" dirty="0"/>
              <a:t>Objetivos Específicos</a:t>
            </a:r>
            <a:endParaRPr lang="es-AR" sz="2000" dirty="0"/>
          </a:p>
          <a:p>
            <a:pPr marL="342900" indent="-342900" algn="just">
              <a:buFont typeface="Arial" panose="020B0604020202020204" pitchFamily="34" charset="0"/>
              <a:buChar char="•"/>
            </a:pPr>
            <a:r>
              <a:rPr lang="es-AR" sz="2000" dirty="0"/>
              <a:t>Analizar la inserción ocupacional de los profesionales independientes, determinando su tasa de registración y de cobertura previsional. </a:t>
            </a:r>
          </a:p>
          <a:p>
            <a:pPr marL="342900" lvl="0" indent="-342900" algn="just">
              <a:buFont typeface="Arial" panose="020B0604020202020204" pitchFamily="34" charset="0"/>
              <a:buChar char="•"/>
            </a:pPr>
            <a:r>
              <a:rPr lang="es-AR" sz="2000" dirty="0"/>
              <a:t>Identificar experiencias y buenas prácticas que sirvan al fortalecimiento de la protección social para los trabajadores independientes.</a:t>
            </a:r>
          </a:p>
          <a:p>
            <a:pPr marL="342900" indent="-342900">
              <a:buFont typeface="Arial" panose="020B0604020202020204" pitchFamily="34" charset="0"/>
              <a:buChar char="•"/>
            </a:pPr>
            <a:r>
              <a:rPr lang="es-AR" sz="2000" dirty="0"/>
              <a:t>Generar insumos de análisis e información que faciliten la difusión de las características y el funcionamiento de las Cajas para Profesionales.</a:t>
            </a:r>
          </a:p>
          <a:p>
            <a:pPr marL="342900" lvl="0" indent="-342900">
              <a:buFont typeface="Arial" panose="020B0604020202020204" pitchFamily="34" charset="0"/>
              <a:buChar char="•"/>
            </a:pPr>
            <a:r>
              <a:rPr lang="es-AR" sz="2000" dirty="0"/>
              <a:t>Proponer alternativas de articulación y coordinación entre los regímenes nacionales de Seguridad Social y las Cajas para Profesionales.</a:t>
            </a:r>
          </a:p>
          <a:p>
            <a:endParaRPr lang="es-AR" sz="2000" dirty="0"/>
          </a:p>
        </p:txBody>
      </p:sp>
      <p:sp>
        <p:nvSpPr>
          <p:cNvPr id="3" name="Título 2">
            <a:extLst>
              <a:ext uri="{FF2B5EF4-FFF2-40B4-BE49-F238E27FC236}">
                <a16:creationId xmlns:a16="http://schemas.microsoft.com/office/drawing/2014/main" xmlns="" id="{C8619F0E-FFAE-4C47-A78E-5DC0826E84EA}"/>
              </a:ext>
            </a:extLst>
          </p:cNvPr>
          <p:cNvSpPr>
            <a:spLocks noGrp="1"/>
          </p:cNvSpPr>
          <p:nvPr>
            <p:ph type="title"/>
          </p:nvPr>
        </p:nvSpPr>
        <p:spPr>
          <a:xfrm>
            <a:off x="701459" y="239792"/>
            <a:ext cx="10571998" cy="970450"/>
          </a:xfrm>
        </p:spPr>
        <p:txBody>
          <a:bodyPr/>
          <a:lstStyle/>
          <a:p>
            <a:r>
              <a:rPr lang="es-AR" dirty="0"/>
              <a:t>Objetivos</a:t>
            </a:r>
          </a:p>
        </p:txBody>
      </p:sp>
    </p:spTree>
    <p:extLst>
      <p:ext uri="{BB962C8B-B14F-4D97-AF65-F5344CB8AC3E}">
        <p14:creationId xmlns:p14="http://schemas.microsoft.com/office/powerpoint/2010/main" val="2676117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xmlns="" id="{69E3DFFD-C260-C840-834B-F6384DB4B44C}"/>
              </a:ext>
            </a:extLst>
          </p:cNvPr>
          <p:cNvSpPr>
            <a:spLocks noGrp="1"/>
          </p:cNvSpPr>
          <p:nvPr>
            <p:ph idx="1"/>
          </p:nvPr>
        </p:nvSpPr>
        <p:spPr>
          <a:xfrm>
            <a:off x="810000" y="1778696"/>
            <a:ext cx="10701419" cy="4584526"/>
          </a:xfrm>
        </p:spPr>
        <p:txBody>
          <a:bodyPr/>
          <a:lstStyle/>
          <a:p>
            <a:pPr algn="just"/>
            <a:r>
              <a:rPr lang="es-AR" sz="2100" b="1" dirty="0"/>
              <a:t>Dimensiones</a:t>
            </a:r>
            <a:r>
              <a:rPr lang="es-AR" sz="2100" dirty="0"/>
              <a:t> </a:t>
            </a:r>
          </a:p>
          <a:p>
            <a:pPr marL="342900" indent="-342900" algn="just">
              <a:buFont typeface="Arial" panose="020B0604020202020204" pitchFamily="34" charset="0"/>
              <a:buChar char="•"/>
            </a:pPr>
            <a:r>
              <a:rPr lang="es-AR" sz="2100" dirty="0"/>
              <a:t>Marco institucional: organización institucional, </a:t>
            </a:r>
            <a:r>
              <a:rPr lang="es-ES" sz="2100" dirty="0"/>
              <a:t>coordinación interinstitucional.</a:t>
            </a:r>
            <a:endParaRPr lang="es-AR" sz="2100" dirty="0"/>
          </a:p>
          <a:p>
            <a:pPr marL="342900" lvl="0" indent="-342900" algn="just">
              <a:buFont typeface="Arial" panose="020B0604020202020204" pitchFamily="34" charset="0"/>
              <a:buChar char="•"/>
            </a:pPr>
            <a:r>
              <a:rPr lang="es-AR" sz="2100" dirty="0"/>
              <a:t>Diseño: esquemas de previsión </a:t>
            </a:r>
            <a:r>
              <a:rPr lang="es-ES" sz="2100" dirty="0"/>
              <a:t>(capitalización, reparto, mixto)</a:t>
            </a:r>
            <a:r>
              <a:rPr lang="es-AR" sz="2100" dirty="0"/>
              <a:t>, prestaciones, requisitos de acceso, forma de cálculo, actualización de las prestaciones.</a:t>
            </a:r>
          </a:p>
          <a:p>
            <a:pPr marL="342900" lvl="0" indent="-342900" algn="just">
              <a:buFont typeface="Arial" panose="020B0604020202020204" pitchFamily="34" charset="0"/>
              <a:buChar char="•"/>
            </a:pPr>
            <a:r>
              <a:rPr lang="es-AR" sz="2100" dirty="0"/>
              <a:t>Cobertura: cantidad de aportantes y beneficiarios, distribución por zona geográfica y rama profesional.</a:t>
            </a:r>
          </a:p>
          <a:p>
            <a:pPr marL="342900" lvl="0" indent="-342900" algn="just">
              <a:buFont typeface="Arial" panose="020B0604020202020204" pitchFamily="34" charset="0"/>
              <a:buChar char="•"/>
            </a:pPr>
            <a:r>
              <a:rPr lang="es-AR" sz="2100" dirty="0"/>
              <a:t>Suficiencia: nivel de los beneficios y tasa de sustitución.</a:t>
            </a:r>
          </a:p>
          <a:p>
            <a:pPr marL="342900" lvl="0" indent="-342900" algn="just" fontAlgn="t">
              <a:buFont typeface="Arial" panose="020B0604020202020204" pitchFamily="34" charset="0"/>
              <a:buChar char="•"/>
            </a:pPr>
            <a:r>
              <a:rPr lang="es-AR" sz="2100" dirty="0"/>
              <a:t>Financiamiento y sustentabilidad: </a:t>
            </a:r>
            <a:r>
              <a:rPr lang="es-ES" sz="2100" dirty="0"/>
              <a:t>cotizaciones de los afiliados y aportes de la comunidad vinculada. Activos. Mecanismos de recaudación y control.</a:t>
            </a:r>
            <a:endParaRPr lang="es-AR" sz="2100" dirty="0"/>
          </a:p>
          <a:p>
            <a:pPr algn="just"/>
            <a:endParaRPr lang="es-AR" sz="2100" dirty="0"/>
          </a:p>
        </p:txBody>
      </p:sp>
      <p:sp>
        <p:nvSpPr>
          <p:cNvPr id="3" name="Título 2">
            <a:extLst>
              <a:ext uri="{FF2B5EF4-FFF2-40B4-BE49-F238E27FC236}">
                <a16:creationId xmlns:a16="http://schemas.microsoft.com/office/drawing/2014/main" xmlns="" id="{40C02E5B-E22B-E040-AA2F-074A5B922694}"/>
              </a:ext>
            </a:extLst>
          </p:cNvPr>
          <p:cNvSpPr>
            <a:spLocks noGrp="1"/>
          </p:cNvSpPr>
          <p:nvPr>
            <p:ph type="title"/>
          </p:nvPr>
        </p:nvSpPr>
        <p:spPr/>
        <p:txBody>
          <a:bodyPr/>
          <a:lstStyle/>
          <a:p>
            <a:r>
              <a:rPr lang="es-AR" dirty="0"/>
              <a:t>Diseño metodológico</a:t>
            </a:r>
          </a:p>
        </p:txBody>
      </p:sp>
    </p:spTree>
    <p:extLst>
      <p:ext uri="{BB962C8B-B14F-4D97-AF65-F5344CB8AC3E}">
        <p14:creationId xmlns:p14="http://schemas.microsoft.com/office/powerpoint/2010/main" val="36283704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Personalizado 1">
      <a:majorFont>
        <a:latin typeface="Arial"/>
        <a:ea typeface=""/>
        <a:cs typeface=""/>
      </a:majorFont>
      <a:minorFont>
        <a:latin typeface="Arial"/>
        <a:ea typeface=""/>
        <a:cs typeface=""/>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TM03457503[[fn=Sobrio]]</Template>
  <TotalTime>2731</TotalTime>
  <Words>490</Words>
  <Application>Microsoft Office PowerPoint</Application>
  <PresentationFormat>Panorámica</PresentationFormat>
  <Paragraphs>31</Paragraphs>
  <Slides>5</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Wingdings</vt:lpstr>
      <vt:lpstr>Wingdings 2</vt:lpstr>
      <vt:lpstr>Citable</vt:lpstr>
      <vt:lpstr>Relevamiento de las Cajas de Previsión y Seguridad Social para Profesionales de la República Argentina  Secretaria de Seguridad Social de la Nación Organización Internacional del Trabajo  Coordinadora de Cajas de Previsión y Seguridad Social para Profesionales de la República Argentina</vt:lpstr>
      <vt:lpstr>Antecedentes</vt:lpstr>
      <vt:lpstr>Fundamentación</vt:lpstr>
      <vt:lpstr>Objetivos</vt:lpstr>
      <vt:lpstr>Diseño metodológico</vt:lpstr>
    </vt:vector>
  </TitlesOfParts>
  <Company>Ministerio de Trabajo, Empleo y Seguridad Social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Stilman</dc:creator>
  <cp:lastModifiedBy>Mariana</cp:lastModifiedBy>
  <cp:revision>267</cp:revision>
  <cp:lastPrinted>2018-11-23T11:25:15Z</cp:lastPrinted>
  <dcterms:created xsi:type="dcterms:W3CDTF">2017-01-17T16:26:56Z</dcterms:created>
  <dcterms:modified xsi:type="dcterms:W3CDTF">2018-11-23T12:00:57Z</dcterms:modified>
</cp:coreProperties>
</file>