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9"/>
  </p:notesMasterIdLst>
  <p:sldIdLst>
    <p:sldId id="288" r:id="rId2"/>
    <p:sldId id="290" r:id="rId3"/>
    <p:sldId id="359" r:id="rId4"/>
    <p:sldId id="303" r:id="rId5"/>
    <p:sldId id="292" r:id="rId6"/>
    <p:sldId id="293" r:id="rId7"/>
    <p:sldId id="294" r:id="rId8"/>
    <p:sldId id="295" r:id="rId9"/>
    <p:sldId id="296" r:id="rId10"/>
    <p:sldId id="297" r:id="rId11"/>
    <p:sldId id="298" r:id="rId12"/>
    <p:sldId id="360" r:id="rId13"/>
    <p:sldId id="299" r:id="rId14"/>
    <p:sldId id="300" r:id="rId15"/>
    <p:sldId id="361" r:id="rId16"/>
    <p:sldId id="301" r:id="rId17"/>
    <p:sldId id="302" r:id="rId18"/>
    <p:sldId id="304" r:id="rId19"/>
    <p:sldId id="305" r:id="rId20"/>
    <p:sldId id="362" r:id="rId21"/>
    <p:sldId id="306" r:id="rId22"/>
    <p:sldId id="307" r:id="rId23"/>
    <p:sldId id="308" r:id="rId24"/>
    <p:sldId id="309" r:id="rId25"/>
    <p:sldId id="310" r:id="rId26"/>
    <p:sldId id="363" r:id="rId27"/>
    <p:sldId id="311" r:id="rId28"/>
    <p:sldId id="323" r:id="rId29"/>
    <p:sldId id="324" r:id="rId30"/>
    <p:sldId id="325" r:id="rId31"/>
    <p:sldId id="326" r:id="rId32"/>
    <p:sldId id="328" r:id="rId33"/>
    <p:sldId id="329" r:id="rId34"/>
    <p:sldId id="330" r:id="rId35"/>
    <p:sldId id="331" r:id="rId36"/>
    <p:sldId id="332" r:id="rId37"/>
    <p:sldId id="333" r:id="rId38"/>
    <p:sldId id="334" r:id="rId39"/>
    <p:sldId id="335" r:id="rId40"/>
    <p:sldId id="336" r:id="rId41"/>
    <p:sldId id="337" r:id="rId42"/>
    <p:sldId id="338" r:id="rId43"/>
    <p:sldId id="345" r:id="rId44"/>
    <p:sldId id="339" r:id="rId45"/>
    <p:sldId id="340" r:id="rId46"/>
    <p:sldId id="341" r:id="rId47"/>
    <p:sldId id="342" r:id="rId48"/>
    <p:sldId id="343" r:id="rId49"/>
    <p:sldId id="358" r:id="rId50"/>
    <p:sldId id="346" r:id="rId51"/>
    <p:sldId id="344" r:id="rId52"/>
    <p:sldId id="355" r:id="rId53"/>
    <p:sldId id="312" r:id="rId54"/>
    <p:sldId id="348" r:id="rId55"/>
    <p:sldId id="349" r:id="rId56"/>
    <p:sldId id="350" r:id="rId57"/>
    <p:sldId id="351" r:id="rId58"/>
    <p:sldId id="352" r:id="rId59"/>
    <p:sldId id="353" r:id="rId60"/>
    <p:sldId id="354" r:id="rId61"/>
    <p:sldId id="356" r:id="rId62"/>
    <p:sldId id="278" r:id="rId63"/>
    <p:sldId id="280" r:id="rId64"/>
    <p:sldId id="281" r:id="rId65"/>
    <p:sldId id="282" r:id="rId66"/>
    <p:sldId id="347" r:id="rId67"/>
    <p:sldId id="357" r:id="rId68"/>
  </p:sldIdLst>
  <p:sldSz cx="9144000" cy="6858000" type="screen4x3"/>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528A837-D702-42D0-BC01-FBACBCCDAE0D}">
          <p14:sldIdLst>
            <p14:sldId id="288"/>
            <p14:sldId id="290"/>
            <p14:sldId id="359"/>
            <p14:sldId id="303"/>
            <p14:sldId id="292"/>
            <p14:sldId id="293"/>
            <p14:sldId id="294"/>
            <p14:sldId id="295"/>
            <p14:sldId id="296"/>
            <p14:sldId id="297"/>
            <p14:sldId id="298"/>
            <p14:sldId id="360"/>
            <p14:sldId id="299"/>
            <p14:sldId id="300"/>
            <p14:sldId id="361"/>
            <p14:sldId id="301"/>
            <p14:sldId id="302"/>
            <p14:sldId id="304"/>
            <p14:sldId id="305"/>
            <p14:sldId id="362"/>
            <p14:sldId id="306"/>
            <p14:sldId id="307"/>
            <p14:sldId id="308"/>
            <p14:sldId id="309"/>
            <p14:sldId id="310"/>
            <p14:sldId id="363"/>
            <p14:sldId id="311"/>
            <p14:sldId id="323"/>
            <p14:sldId id="324"/>
            <p14:sldId id="325"/>
            <p14:sldId id="326"/>
            <p14:sldId id="328"/>
            <p14:sldId id="329"/>
            <p14:sldId id="330"/>
            <p14:sldId id="331"/>
            <p14:sldId id="332"/>
            <p14:sldId id="333"/>
            <p14:sldId id="334"/>
            <p14:sldId id="335"/>
            <p14:sldId id="336"/>
            <p14:sldId id="337"/>
            <p14:sldId id="338"/>
            <p14:sldId id="345"/>
            <p14:sldId id="339"/>
            <p14:sldId id="340"/>
            <p14:sldId id="341"/>
            <p14:sldId id="342"/>
            <p14:sldId id="343"/>
            <p14:sldId id="358"/>
            <p14:sldId id="346"/>
            <p14:sldId id="344"/>
            <p14:sldId id="355"/>
            <p14:sldId id="312"/>
            <p14:sldId id="348"/>
            <p14:sldId id="349"/>
            <p14:sldId id="350"/>
            <p14:sldId id="351"/>
            <p14:sldId id="352"/>
            <p14:sldId id="353"/>
            <p14:sldId id="354"/>
            <p14:sldId id="356"/>
            <p14:sldId id="278"/>
            <p14:sldId id="280"/>
            <p14:sldId id="281"/>
            <p14:sldId id="282"/>
            <p14:sldId id="347"/>
            <p14:sldId id="357"/>
          </p14:sldIdLst>
        </p14:section>
        <p14:section name="Sección sin título" id="{E7C4BE88-35EB-4095-AF13-F8F507692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94671" autoAdjust="0"/>
  </p:normalViewPr>
  <p:slideViewPr>
    <p:cSldViewPr>
      <p:cViewPr varScale="1">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FE0D252B-FCB9-477D-9FE0-E454CC504BCD}" type="datetimeFigureOut">
              <a:rPr lang="es-ES" smtClean="0"/>
              <a:pPr/>
              <a:t>03/09/2018</a:t>
            </a:fld>
            <a:endParaRPr lang="es-ES"/>
          </a:p>
        </p:txBody>
      </p:sp>
      <p:sp>
        <p:nvSpPr>
          <p:cNvPr id="4" name="3 Marcador de imagen de diapositiva"/>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4516892A-C4C0-4723-AA39-5CC46C875831}" type="slidenum">
              <a:rPr lang="es-ES" smtClean="0"/>
              <a:pPr/>
              <a:t>‹Nº›</a:t>
            </a:fld>
            <a:endParaRPr lang="es-ES"/>
          </a:p>
        </p:txBody>
      </p:sp>
    </p:spTree>
    <p:extLst>
      <p:ext uri="{BB962C8B-B14F-4D97-AF65-F5344CB8AC3E}">
        <p14:creationId xmlns:p14="http://schemas.microsoft.com/office/powerpoint/2010/main" val="4905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9C4A1912-9244-4052-8BD4-7482FE04D3D1}"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19" name="18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27" name="26 Marcador de número de diapositiva"/>
          <p:cNvSpPr>
            <a:spLocks noGrp="1"/>
          </p:cNvSpPr>
          <p:nvPr>
            <p:ph type="sldNum" sz="quarter" idx="12"/>
          </p:nvPr>
        </p:nvSpPr>
        <p:spPr/>
        <p:txBody>
          <a:bodyPr/>
          <a:lstStyle/>
          <a:p>
            <a:pPr>
              <a:defRPr/>
            </a:pPr>
            <a:fld id="{452D1A1E-0FFE-4DAD-8D52-244D8E81B751}"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204B6F41-03A0-4B2D-8BC4-E4E6D81C5874}"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5" name="4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6" name="5 Marcador de número de diapositiva"/>
          <p:cNvSpPr>
            <a:spLocks noGrp="1"/>
          </p:cNvSpPr>
          <p:nvPr>
            <p:ph type="sldNum" sz="quarter" idx="12"/>
          </p:nvPr>
        </p:nvSpPr>
        <p:spPr/>
        <p:txBody>
          <a:bodyPr/>
          <a:lstStyle/>
          <a:p>
            <a:pPr>
              <a:defRPr/>
            </a:pPr>
            <a:fld id="{E78D4DE6-A0C9-41D0-9C27-402450E37387}"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9FE920D-5C24-410D-BDE5-311474BC7862}"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5" name="4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6" name="5 Marcador de número de diapositiva"/>
          <p:cNvSpPr>
            <a:spLocks noGrp="1"/>
          </p:cNvSpPr>
          <p:nvPr>
            <p:ph type="sldNum" sz="quarter" idx="12"/>
          </p:nvPr>
        </p:nvSpPr>
        <p:spPr/>
        <p:txBody>
          <a:bodyPr/>
          <a:lstStyle/>
          <a:p>
            <a:pPr>
              <a:defRPr/>
            </a:pPr>
            <a:fld id="{0D627FCB-1738-4434-BAA3-2D2E4A89458C}"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F236CFE-6432-42E7-8F83-DE51470F7213}"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5" name="4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6" name="5 Marcador de número de diapositiva"/>
          <p:cNvSpPr>
            <a:spLocks noGrp="1"/>
          </p:cNvSpPr>
          <p:nvPr>
            <p:ph type="sldNum" sz="quarter" idx="12"/>
          </p:nvPr>
        </p:nvSpPr>
        <p:spPr/>
        <p:txBody>
          <a:bodyPr/>
          <a:lstStyle/>
          <a:p>
            <a:pPr>
              <a:defRPr/>
            </a:pPr>
            <a:fld id="{378D6FB2-9553-4B33-8B48-019DA1560FF6}"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9E578F96-2428-41BE-8B96-04BA253A3A66}"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5" name="4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6" name="5 Marcador de número de diapositiva"/>
          <p:cNvSpPr>
            <a:spLocks noGrp="1"/>
          </p:cNvSpPr>
          <p:nvPr>
            <p:ph type="sldNum" sz="quarter" idx="12"/>
          </p:nvPr>
        </p:nvSpPr>
        <p:spPr/>
        <p:txBody>
          <a:bodyPr/>
          <a:lstStyle/>
          <a:p>
            <a:pPr>
              <a:defRPr/>
            </a:pPr>
            <a:fld id="{ECCB7094-E4FD-4523-813B-22142ADE9D01}"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9569224D-1295-40D8-A1C7-C8531C1735F8}"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6" name="5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7" name="6 Marcador de número de diapositiva"/>
          <p:cNvSpPr>
            <a:spLocks noGrp="1"/>
          </p:cNvSpPr>
          <p:nvPr>
            <p:ph type="sldNum" sz="quarter" idx="12"/>
          </p:nvPr>
        </p:nvSpPr>
        <p:spPr/>
        <p:txBody>
          <a:bodyPr/>
          <a:lstStyle/>
          <a:p>
            <a:pPr>
              <a:defRPr/>
            </a:pPr>
            <a:fld id="{14858A26-6285-4F4A-83B8-1B4460B573D0}"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4E0FB957-B200-4ABD-8E3B-74FD177CE26F}"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8" name="7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9" name="8 Marcador de número de diapositiva"/>
          <p:cNvSpPr>
            <a:spLocks noGrp="1"/>
          </p:cNvSpPr>
          <p:nvPr>
            <p:ph type="sldNum" sz="quarter" idx="12"/>
          </p:nvPr>
        </p:nvSpPr>
        <p:spPr/>
        <p:txBody>
          <a:bodyPr/>
          <a:lstStyle/>
          <a:p>
            <a:pPr>
              <a:defRPr/>
            </a:pPr>
            <a:fld id="{F0C2569E-FC21-43D5-9F67-573EAB31AA4A}"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BC0126C2-6DE5-4306-A9B9-AD11FDA333B2}"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4" name="3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5" name="4 Marcador de número de diapositiva"/>
          <p:cNvSpPr>
            <a:spLocks noGrp="1"/>
          </p:cNvSpPr>
          <p:nvPr>
            <p:ph type="sldNum" sz="quarter" idx="12"/>
          </p:nvPr>
        </p:nvSpPr>
        <p:spPr/>
        <p:txBody>
          <a:bodyPr/>
          <a:lstStyle/>
          <a:p>
            <a:pPr>
              <a:defRPr/>
            </a:pPr>
            <a:fld id="{3C5C70C2-3E64-4387-A29A-4A7756A95574}"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9F034EA4-6655-44F5-ACBB-A1B53486D62C}"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3" name="2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4" name="3 Marcador de número de diapositiva"/>
          <p:cNvSpPr>
            <a:spLocks noGrp="1"/>
          </p:cNvSpPr>
          <p:nvPr>
            <p:ph type="sldNum" sz="quarter" idx="12"/>
          </p:nvPr>
        </p:nvSpPr>
        <p:spPr/>
        <p:txBody>
          <a:bodyPr/>
          <a:lstStyle/>
          <a:p>
            <a:pPr>
              <a:defRPr/>
            </a:pPr>
            <a:fld id="{0C29EA66-54A1-4C1C-823C-5928870CA1E6}"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F9E9B20A-D22D-4487-9287-A5409C9B008F}"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6" name="5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7" name="6 Marcador de número de diapositiva"/>
          <p:cNvSpPr>
            <a:spLocks noGrp="1"/>
          </p:cNvSpPr>
          <p:nvPr>
            <p:ph type="sldNum" sz="quarter" idx="12"/>
          </p:nvPr>
        </p:nvSpPr>
        <p:spPr/>
        <p:txBody>
          <a:bodyPr/>
          <a:lstStyle/>
          <a:p>
            <a:pPr>
              <a:defRPr/>
            </a:pPr>
            <a:fld id="{BE23D3B2-05E8-47DE-A45A-DD3F68CE3B09}" type="slidenum">
              <a:rPr lang="es-ES" smtClean="0">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373B3775-5025-4FCF-BEA7-22CE79B7F33B}" type="datetimeFigureOut">
              <a:rPr lang="es-ES" smtClean="0">
                <a:solidFill>
                  <a:srgbClr val="04617B">
                    <a:shade val="90000"/>
                  </a:srgbClr>
                </a:solidFill>
              </a:rPr>
              <a:pPr>
                <a:defRPr/>
              </a:pPr>
              <a:t>03/09/2018</a:t>
            </a:fld>
            <a:endParaRPr lang="es-ES">
              <a:solidFill>
                <a:srgbClr val="04617B">
                  <a:shade val="90000"/>
                </a:srgbClr>
              </a:solidFill>
            </a:endParaRPr>
          </a:p>
        </p:txBody>
      </p:sp>
      <p:sp>
        <p:nvSpPr>
          <p:cNvPr id="6" name="5 Marcador de pie de página"/>
          <p:cNvSpPr>
            <a:spLocks noGrp="1"/>
          </p:cNvSpPr>
          <p:nvPr>
            <p:ph type="ftr" sz="quarter" idx="11"/>
          </p:nvPr>
        </p:nvSpPr>
        <p:spPr/>
        <p:txBody>
          <a:bodyPr/>
          <a:lstStyle/>
          <a:p>
            <a:pPr>
              <a:defRPr/>
            </a:pPr>
            <a:endParaRPr lang="es-ES">
              <a:solidFill>
                <a:srgbClr val="04617B">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001257FF-5076-4FDE-A181-4084939C814F}" type="slidenum">
              <a:rPr lang="es-ES" smtClean="0">
                <a:solidFill>
                  <a:srgbClr val="04617B">
                    <a:shade val="90000"/>
                  </a:srgbClr>
                </a:solidFill>
              </a:rPr>
              <a:pPr>
                <a:defRPr/>
              </a:pPr>
              <a:t>‹Nº›</a:t>
            </a:fld>
            <a:endParaRPr lang="es-ES">
              <a:solidFill>
                <a:srgbClr val="04617B">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2C2E0F-466B-4D98-9532-EA7296D4A94A}" type="datetimeFigureOut">
              <a:rPr lang="es-ES" smtClean="0"/>
              <a:pPr/>
              <a:t>03/09/2018</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5DDAA3-50E9-4C58-8369-A6981C68747E}"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142984"/>
            <a:ext cx="9144000" cy="1631216"/>
          </a:xfrm>
          <a:prstGeom prst="rect">
            <a:avLst/>
          </a:prstGeom>
          <a:noFill/>
        </p:spPr>
        <p:txBody>
          <a:bodyPr wrap="square" rtlCol="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Rounded MT Bold"/>
              </a:rPr>
              <a:t>PRESENTACION DEL PLAN ESTRATEGICO 2018</a:t>
            </a:r>
          </a:p>
          <a:p>
            <a:pPr algn="ctr"/>
            <a:endParaRPr lang="es-ES" dirty="0" smtClean="0"/>
          </a:p>
          <a:p>
            <a:pPr algn="ctr"/>
            <a:endParaRPr lang="es-ES" dirty="0"/>
          </a:p>
        </p:txBody>
      </p:sp>
      <p:pic>
        <p:nvPicPr>
          <p:cNvPr id="5" name="4 Imagen" descr="LOGO CPS.jpg"/>
          <p:cNvPicPr>
            <a:picLocks noChangeAspect="1"/>
          </p:cNvPicPr>
          <p:nvPr/>
        </p:nvPicPr>
        <p:blipFill>
          <a:blip r:embed="rId2" cstate="print"/>
          <a:stretch>
            <a:fillRect/>
          </a:stretch>
        </p:blipFill>
        <p:spPr>
          <a:xfrm>
            <a:off x="1835696" y="2348880"/>
            <a:ext cx="5710431" cy="35404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980728"/>
            <a:ext cx="9001156" cy="5909310"/>
          </a:xfrm>
          <a:prstGeom prst="rect">
            <a:avLst/>
          </a:prstGeom>
          <a:noFill/>
        </p:spPr>
        <p:txBody>
          <a:bodyPr wrap="square" rtlCol="0">
            <a:spAutoFit/>
          </a:bodyPr>
          <a:lstStyle/>
          <a:p>
            <a:pPr algn="just">
              <a:lnSpc>
                <a:spcPct val="150000"/>
              </a:lnSpc>
            </a:pPr>
            <a:r>
              <a:rPr lang="es-ES" sz="1600" dirty="0" smtClean="0">
                <a:latin typeface="Arial Rounded MT Bold" pitchFamily="34" charset="0"/>
              </a:rPr>
              <a:t>EL PERSONAL RECONOCE QUE  LA CAJA HA IDO MEJORANDO  CON LOS AÑOS, PRIMERO CON LA IMPLEMENTACION DEL SISTEMA (SIAFYC), EL CUAL FACILITA EL ACCESO A BUSQUEDA DE EXPEDIENTES, Y LA CELERIDAD EN LOS TRAMITES LO CUAL HA LOGRADO MEJORAR  LA IMAGEN INSTITUCIONAL, COMO ASI TAMBIEN LA  UTILIZACION DE LAS REDES SOCIALES, DONDE SE PUEDE TENER CONOCIMIENTO DE LAS ACTIVIDADES QUE REALIZA LA INSTITUCION PARA CON SUS BENEFICIARIOS  Y ADEMAS PUEDAN REALIZAR CONSULTAS,  MANTENERSE INFORMADOS COMO POR EJEMPLO CON LAS FECHAS  DE COBRO DE SALARIOS.</a:t>
            </a:r>
          </a:p>
          <a:p>
            <a:pPr algn="just">
              <a:lnSpc>
                <a:spcPct val="150000"/>
              </a:lnSpc>
            </a:pPr>
            <a:endParaRPr lang="es-ES" sz="1600" dirty="0" smtClean="0">
              <a:latin typeface="Arial Rounded MT Bold" pitchFamily="34" charset="0"/>
            </a:endParaRPr>
          </a:p>
          <a:p>
            <a:pPr algn="just">
              <a:lnSpc>
                <a:spcPct val="150000"/>
              </a:lnSpc>
            </a:pPr>
            <a:r>
              <a:rPr lang="es-ES" sz="1600" dirty="0" smtClean="0">
                <a:latin typeface="Arial Rounded MT Bold" pitchFamily="34" charset="0"/>
              </a:rPr>
              <a:t>LAS FALENCIAS DETECTADAS TIENEN QUE VER CON LA NECESIDAD DE CAPACITAR AL PERSONAL DADO QUE EN SU MAYORIA NO SON PROFESIONALES SINO QUE HAN ADQUIRIDO CONOCIMIENTO CON EL PASAR DE LOS AÑOS, PERO EL ESCENARIO ACTUAL REQUIERE MAYOR CAPACITACION Y CONOCIMIENTO.</a:t>
            </a:r>
          </a:p>
          <a:p>
            <a:pPr algn="just">
              <a:lnSpc>
                <a:spcPct val="150000"/>
              </a:lnSpc>
            </a:pPr>
            <a:r>
              <a:rPr lang="es-ES" sz="1600" dirty="0" smtClean="0">
                <a:latin typeface="Arial Rounded MT Bold" pitchFamily="34" charset="0"/>
              </a:rPr>
              <a:t>EN FUNCION A LO EXPUESTO A CONTINUACION SE PRESENTA LA PLANIFICACION ESTRATEGICA DE LA SECRETARIA GENERAL.</a:t>
            </a:r>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1178734"/>
            <a:ext cx="8424936" cy="5223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52736"/>
            <a:ext cx="9144000" cy="1569660"/>
          </a:xfrm>
          <a:prstGeom prst="rect">
            <a:avLst/>
          </a:prstGeom>
          <a:noFill/>
        </p:spPr>
        <p:txBody>
          <a:bodyPr wrap="square" rtlCol="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Rounded MT Bold" pitchFamily="34" charset="0"/>
              </a:rPr>
              <a:t>GERENCIA DE PLANIFICACION  Y CONTROL DE GESTION</a:t>
            </a:r>
          </a:p>
          <a:p>
            <a:pPr algn="ctr"/>
            <a:endParaRPr lang="es-A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pic>
        <p:nvPicPr>
          <p:cNvPr id="3" name="2 Imagen" descr="LOGO CPS NUEVO.jpg"/>
          <p:cNvPicPr>
            <a:picLocks noChangeAspect="1"/>
          </p:cNvPicPr>
          <p:nvPr/>
        </p:nvPicPr>
        <p:blipFill>
          <a:blip r:embed="rId2" cstate="print"/>
          <a:stretch>
            <a:fillRect/>
          </a:stretch>
        </p:blipFill>
        <p:spPr>
          <a:xfrm>
            <a:off x="1979712" y="2492896"/>
            <a:ext cx="5616624" cy="34457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28670"/>
            <a:ext cx="9144000" cy="5216813"/>
          </a:xfrm>
          <a:prstGeom prst="rect">
            <a:avLst/>
          </a:prstGeom>
        </p:spPr>
        <p:txBody>
          <a:bodyPr wrap="square">
            <a:spAutoFit/>
          </a:bodyPr>
          <a:lstStyle/>
          <a:p>
            <a:pPr algn="just">
              <a:lnSpc>
                <a:spcPct val="150000"/>
              </a:lnSpc>
            </a:pPr>
            <a:endParaRPr lang="es-ES" dirty="0" smtClean="0">
              <a:latin typeface="Arial Rounded MT Bold" pitchFamily="34" charset="0"/>
            </a:endParaRPr>
          </a:p>
          <a:p>
            <a:pPr algn="just">
              <a:lnSpc>
                <a:spcPct val="150000"/>
              </a:lnSpc>
            </a:pPr>
            <a:r>
              <a:rPr lang="es-ES" dirty="0" smtClean="0">
                <a:latin typeface="Arial Rounded MT Bold" pitchFamily="34" charset="0"/>
              </a:rPr>
              <a:t>LA GERENCIA SE PROPONE PARA ESTE PERIODO DOS ARISTAS BASICAS: </a:t>
            </a:r>
          </a:p>
          <a:p>
            <a:pPr algn="just">
              <a:lnSpc>
                <a:spcPct val="150000"/>
              </a:lnSpc>
            </a:pPr>
            <a:endParaRPr lang="es-ES" dirty="0" smtClean="0">
              <a:latin typeface="Arial Rounded MT Bold" pitchFamily="34" charset="0"/>
            </a:endParaRPr>
          </a:p>
          <a:p>
            <a:pPr algn="just">
              <a:lnSpc>
                <a:spcPct val="150000"/>
              </a:lnSpc>
              <a:buFont typeface="Wingdings" pitchFamily="2" charset="2"/>
              <a:buChar char="ü"/>
            </a:pPr>
            <a:r>
              <a:rPr lang="es-AR" i="1" dirty="0" smtClean="0">
                <a:latin typeface="Arial Rounded MT Bold" pitchFamily="34" charset="0"/>
              </a:rPr>
              <a:t>SISTEMA PARA RESGUARDAR DATOS, DETERMINACION DEL PRIMER HABER Y LA HISTORIA LABORAL.</a:t>
            </a:r>
          </a:p>
          <a:p>
            <a:pPr algn="just">
              <a:lnSpc>
                <a:spcPct val="150000"/>
              </a:lnSpc>
            </a:pPr>
            <a:endParaRPr lang="es-ES" i="1" dirty="0" smtClean="0">
              <a:latin typeface="Arial Rounded MT Bold" pitchFamily="34" charset="0"/>
            </a:endParaRPr>
          </a:p>
          <a:p>
            <a:pPr algn="just">
              <a:lnSpc>
                <a:spcPct val="150000"/>
              </a:lnSpc>
            </a:pPr>
            <a:r>
              <a:rPr lang="es-AR" dirty="0" smtClean="0">
                <a:latin typeface="Arial Rounded MT Bold" pitchFamily="34" charset="0"/>
              </a:rPr>
              <a:t>SE DEBE IMPLEMENTAR UN SISTEMA PARA RESGUARDAR O TENER DIGITALIZADA LA INFORMACION DE LA DETERMINACION DEL PRIMER HABER Y LA HISTORIA LABORAL,  PARA PODER DISPONER DE ESOS DATOS EN FORMA INMEDIATA PARA DAR CUMPLIMIENTO A REQUERIMIENTOS  DE LOS ORGANISMOS COMO ANSES O  AFIP.</a:t>
            </a:r>
            <a:endParaRPr lang="es-ES" dirty="0" smtClean="0">
              <a:latin typeface="Arial Rounded MT Bold" pitchFamily="34" charset="0"/>
            </a:endParaRPr>
          </a:p>
          <a:p>
            <a:endParaRPr lang="es-ES" dirty="0" smtClean="0"/>
          </a:p>
          <a:p>
            <a:endParaRPr lang="es-E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5770811"/>
          </a:xfrm>
          <a:prstGeom prst="rect">
            <a:avLst/>
          </a:prstGeom>
          <a:noFill/>
        </p:spPr>
        <p:txBody>
          <a:bodyPr wrap="square" rtlCol="0">
            <a:spAutoFit/>
          </a:bodyPr>
          <a:lstStyle/>
          <a:p>
            <a:pPr algn="just">
              <a:lnSpc>
                <a:spcPct val="150000"/>
              </a:lnSpc>
              <a:buFont typeface="Wingdings" pitchFamily="2" charset="2"/>
              <a:buChar char="ü"/>
            </a:pPr>
            <a:r>
              <a:rPr lang="es-AR" dirty="0" smtClean="0">
                <a:latin typeface="Arial Rounded MT Bold" pitchFamily="34" charset="0"/>
              </a:rPr>
              <a:t>IMPLEMENTAR UNA BASE DE DATOS UNIFORME PARA TENER LOS DATOS DE LOS MUNICIPIOS, PARA SU PROCESO Y RAPIDA CONSULTA. </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buFont typeface="Wingdings" pitchFamily="2" charset="2"/>
              <a:buChar char="ü"/>
            </a:pPr>
            <a:r>
              <a:rPr lang="es-AR" dirty="0" smtClean="0">
                <a:latin typeface="Arial Rounded MT Bold" pitchFamily="34" charset="0"/>
              </a:rPr>
              <a:t>CAPACITACION DEL PERSONAL EN USO DE LA INFORMATICA  E INCORPORACION DE PERSONAL TECNICO O  ESTUDIANTES DE SISTEMAS.</a:t>
            </a:r>
            <a:endParaRPr lang="es-ES" dirty="0" smtClean="0">
              <a:latin typeface="Arial Rounded MT Bold" pitchFamily="34" charset="0"/>
            </a:endParaRPr>
          </a:p>
          <a:p>
            <a:pPr algn="just">
              <a:lnSpc>
                <a:spcPct val="150000"/>
              </a:lnSpc>
            </a:pPr>
            <a:endParaRPr lang="es-AR" dirty="0" smtClean="0">
              <a:latin typeface="Arial Rounded MT Bold" pitchFamily="34" charset="0"/>
            </a:endParaRPr>
          </a:p>
          <a:p>
            <a:pPr algn="just">
              <a:lnSpc>
                <a:spcPct val="150000"/>
              </a:lnSpc>
            </a:pPr>
            <a:r>
              <a:rPr lang="es-AR" dirty="0" smtClean="0">
                <a:latin typeface="Arial Rounded MT Bold" pitchFamily="34" charset="0"/>
              </a:rPr>
              <a:t>DEBE REALIZARSE  LA CAPACITACION  O TALLER AL PERSONAL EN LAS HERRAMIENTAS INFORMATICAS DE TRABAJO  Y  PARA LA GESTION. </a:t>
            </a:r>
            <a:endParaRPr lang="es-ES" dirty="0" smtClean="0">
              <a:latin typeface="Arial Rounded MT Bold" pitchFamily="34" charset="0"/>
            </a:endParaRPr>
          </a:p>
          <a:p>
            <a:pPr algn="just">
              <a:lnSpc>
                <a:spcPct val="150000"/>
              </a:lnSpc>
            </a:pPr>
            <a:r>
              <a:rPr lang="es-AR" dirty="0" smtClean="0">
                <a:latin typeface="Arial Rounded MT Bold" pitchFamily="34" charset="0"/>
              </a:rPr>
              <a:t>PARA EL PERSONAL EN GENERAL DE LAS HERRAMIENTAS BASICAS DE OFICINA PARA EL TRABAJO DESDE EL SISTEMA OPERATIVO COMO WINDOWS,  MANEJO DE IMPRESIONES,  WORD, EXCEL, POWER POINT  ETC.</a:t>
            </a:r>
            <a:endParaRPr lang="es-ES" dirty="0" smtClean="0">
              <a:latin typeface="Arial Rounded MT Bold" pitchFamily="34" charset="0"/>
            </a:endParaRPr>
          </a:p>
          <a:p>
            <a:pPr algn="just">
              <a:lnSpc>
                <a:spcPct val="150000"/>
              </a:lnSpc>
            </a:pPr>
            <a:r>
              <a:rPr lang="es-AR" dirty="0" smtClean="0">
                <a:latin typeface="Arial Rounded MT Bold" pitchFamily="34" charset="0"/>
              </a:rPr>
              <a:t>INCORPORACION PARA EL AREA  DE,  PERSONAL TECNICO O ESTUDIANTES DE SISTEMAS</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556792"/>
            <a:ext cx="9144000" cy="1046440"/>
          </a:xfrm>
          <a:prstGeom prst="rect">
            <a:avLst/>
          </a:prstGeom>
          <a:noFill/>
        </p:spPr>
        <p:txBody>
          <a:bodyPr wrap="square" rtlCol="0">
            <a:spAutoFit/>
          </a:bodyPr>
          <a:lstStyle/>
          <a:p>
            <a:pPr algn="ct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GERENCIA  ADMINISTRATIVA</a:t>
            </a:r>
          </a:p>
          <a:p>
            <a:endParaRPr lang="es-AR" dirty="0"/>
          </a:p>
        </p:txBody>
      </p:sp>
      <p:pic>
        <p:nvPicPr>
          <p:cNvPr id="3" name="2 Imagen" descr="LOGO CPS NUEVO.jpg"/>
          <p:cNvPicPr>
            <a:picLocks noChangeAspect="1"/>
          </p:cNvPicPr>
          <p:nvPr/>
        </p:nvPicPr>
        <p:blipFill>
          <a:blip r:embed="rId2" cstate="print"/>
          <a:stretch>
            <a:fillRect/>
          </a:stretch>
        </p:blipFill>
        <p:spPr>
          <a:xfrm>
            <a:off x="2123728" y="2636912"/>
            <a:ext cx="5040040" cy="309200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42984"/>
            <a:ext cx="9144000" cy="5216813"/>
          </a:xfrm>
          <a:prstGeom prst="rect">
            <a:avLst/>
          </a:prstGeom>
          <a:noFill/>
        </p:spPr>
        <p:txBody>
          <a:bodyPr wrap="square" rtlCol="0">
            <a:spAutoFit/>
          </a:bodyPr>
          <a:lstStyle/>
          <a:p>
            <a:endParaRPr lang="es-ES" dirty="0" smtClean="0">
              <a:latin typeface="Arial Rounded MT Bold" pitchFamily="34" charset="0"/>
            </a:endParaRPr>
          </a:p>
          <a:p>
            <a:pPr algn="just">
              <a:lnSpc>
                <a:spcPct val="150000"/>
              </a:lnSpc>
            </a:pPr>
            <a:r>
              <a:rPr lang="es-AR" b="1" i="1" u="sng" dirty="0" smtClean="0">
                <a:latin typeface="Arial Rounded MT Bold" pitchFamily="34" charset="0"/>
              </a:rPr>
              <a:t>VISION</a:t>
            </a:r>
            <a:endParaRPr lang="es-ES" i="1" u="sng" dirty="0" smtClean="0">
              <a:latin typeface="Arial Rounded MT Bold" pitchFamily="34" charset="0"/>
            </a:endParaRPr>
          </a:p>
          <a:p>
            <a:pPr lvl="0" algn="just">
              <a:lnSpc>
                <a:spcPct val="150000"/>
              </a:lnSpc>
            </a:pPr>
            <a:r>
              <a:rPr lang="es-AR" dirty="0" smtClean="0">
                <a:latin typeface="Arial Rounded MT Bold" pitchFamily="34" charset="0"/>
              </a:rPr>
              <a:t>ALCANZAR LA EFICIENCIA Y EFICACIA DE LA GERENCIA ADMINISTRATIVA.</a:t>
            </a:r>
            <a:endParaRPr lang="es-ES" dirty="0" smtClean="0">
              <a:latin typeface="Arial Rounded MT Bold" pitchFamily="34" charset="0"/>
            </a:endParaRPr>
          </a:p>
          <a:p>
            <a:pPr lvl="0" algn="just">
              <a:lnSpc>
                <a:spcPct val="150000"/>
              </a:lnSpc>
            </a:pPr>
            <a:endParaRPr lang="es-AR" b="1" i="1" u="sng" dirty="0" smtClean="0">
              <a:latin typeface="Arial Rounded MT Bold" pitchFamily="34" charset="0"/>
            </a:endParaRPr>
          </a:p>
          <a:p>
            <a:pPr lvl="0" algn="just">
              <a:lnSpc>
                <a:spcPct val="150000"/>
              </a:lnSpc>
            </a:pPr>
            <a:r>
              <a:rPr lang="es-AR" b="1" i="1" u="sng" dirty="0" smtClean="0">
                <a:latin typeface="Arial Rounded MT Bold" pitchFamily="34" charset="0"/>
              </a:rPr>
              <a:t>MISION</a:t>
            </a:r>
            <a:endParaRPr lang="es-ES" i="1" u="sng" dirty="0" smtClean="0">
              <a:latin typeface="Arial Rounded MT Bold" pitchFamily="34" charset="0"/>
            </a:endParaRPr>
          </a:p>
          <a:p>
            <a:pPr lvl="0" algn="just">
              <a:lnSpc>
                <a:spcPct val="150000"/>
              </a:lnSpc>
            </a:pPr>
            <a:r>
              <a:rPr lang="es-AR" dirty="0" smtClean="0">
                <a:latin typeface="Arial Rounded MT Bold" pitchFamily="34" charset="0"/>
              </a:rPr>
              <a:t>LOGRAR UN TRABAJO COORDINADO Y COOPERATIVO ENTRE LOS DISTINTOS DEPARTAMENTOS Y SECTORES.</a:t>
            </a:r>
            <a:endParaRPr lang="es-ES" dirty="0" smtClean="0">
              <a:latin typeface="Arial Rounded MT Bold" pitchFamily="34" charset="0"/>
            </a:endParaRPr>
          </a:p>
          <a:p>
            <a:pPr lvl="0" algn="just">
              <a:lnSpc>
                <a:spcPct val="150000"/>
              </a:lnSpc>
            </a:pPr>
            <a:r>
              <a:rPr lang="es-AR" dirty="0" smtClean="0">
                <a:latin typeface="Arial Rounded MT Bold" pitchFamily="34" charset="0"/>
              </a:rPr>
              <a:t>INCULCAR SENTIDO DE PERTENENCIA, COMPROMISO Y RESPONSABILIDAD EN SUS TAREAS.</a:t>
            </a:r>
            <a:endParaRPr lang="es-ES" dirty="0" smtClean="0">
              <a:latin typeface="Arial Rounded MT Bold" pitchFamily="34" charset="0"/>
            </a:endParaRPr>
          </a:p>
          <a:p>
            <a:pPr lvl="0" algn="just">
              <a:lnSpc>
                <a:spcPct val="150000"/>
              </a:lnSpc>
            </a:pPr>
            <a:r>
              <a:rPr lang="es-AR" dirty="0" smtClean="0">
                <a:latin typeface="Arial Rounded MT Bold" pitchFamily="34" charset="0"/>
              </a:rPr>
              <a:t>LOGRAR UN AMBIENTE DE TRABAJO ARMONIOSO Y AGRADABLE.</a:t>
            </a:r>
            <a:endParaRPr lang="es-ES" dirty="0" smtClean="0">
              <a:latin typeface="Arial Rounded MT Bold" pitchFamily="34" charset="0"/>
            </a:endParaRPr>
          </a:p>
          <a:p>
            <a:pPr lvl="0" algn="just">
              <a:lnSpc>
                <a:spcPct val="150000"/>
              </a:lnSpc>
            </a:pPr>
            <a:r>
              <a:rPr lang="es-AR" dirty="0" smtClean="0">
                <a:latin typeface="Arial Rounded MT Bold" pitchFamily="34" charset="0"/>
              </a:rPr>
              <a:t>CAPACITAR AL PERSONAL EN LOS DISTINTOS TRABAJOS QUE SE DESARROLLAN EN CADA DEPARTAMENTO Y SECTOR.</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71691"/>
            <a:ext cx="9001156" cy="6186309"/>
          </a:xfrm>
          <a:prstGeom prst="rect">
            <a:avLst/>
          </a:prstGeom>
          <a:noFill/>
        </p:spPr>
        <p:txBody>
          <a:bodyPr wrap="square" rtlCol="0">
            <a:spAutoFit/>
          </a:bodyPr>
          <a:lstStyle/>
          <a:p>
            <a:pPr lvl="0" algn="ctr">
              <a:lnSpc>
                <a:spcPct val="150000"/>
              </a:lnSpc>
            </a:pPr>
            <a:r>
              <a:rPr lang="es-AR" u="sng" dirty="0" smtClean="0">
                <a:latin typeface="Arial Rounded MT Bold" pitchFamily="34" charset="0"/>
              </a:rPr>
              <a:t>DEPARTAMENTO CONTABLE:</a:t>
            </a:r>
            <a:endParaRPr lang="es-ES" u="sng"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buFont typeface="Wingdings" pitchFamily="2" charset="2"/>
              <a:buChar char="ü"/>
            </a:pPr>
            <a:r>
              <a:rPr lang="es-AR" dirty="0" smtClean="0">
                <a:latin typeface="Arial Rounded MT Bold" pitchFamily="34" charset="0"/>
              </a:rPr>
              <a:t>FUNCION</a:t>
            </a:r>
            <a:endParaRPr lang="es-ES" dirty="0" smtClean="0">
              <a:latin typeface="Arial Rounded MT Bold" pitchFamily="34" charset="0"/>
            </a:endParaRPr>
          </a:p>
          <a:p>
            <a:pPr algn="just">
              <a:lnSpc>
                <a:spcPct val="150000"/>
              </a:lnSpc>
            </a:pPr>
            <a:r>
              <a:rPr lang="es-AR" dirty="0" smtClean="0">
                <a:latin typeface="Arial Rounded MT Bold" pitchFamily="34" charset="0"/>
              </a:rPr>
              <a:t>CUMPLIR CON LAS REGISTRACIONES CONTABLES, EL PRESUPUESTO FINANCIERO Y PATRIMONIAL DE LA CAJA DE PREVISION SOCIAL.</a:t>
            </a:r>
          </a:p>
          <a:p>
            <a:pPr algn="just">
              <a:lnSpc>
                <a:spcPct val="150000"/>
              </a:lnSpc>
            </a:pPr>
            <a:endParaRPr lang="es-AR" dirty="0" smtClean="0">
              <a:latin typeface="Arial Rounded MT Bold" pitchFamily="34" charset="0"/>
            </a:endParaRPr>
          </a:p>
          <a:p>
            <a:pPr algn="just">
              <a:lnSpc>
                <a:spcPct val="150000"/>
              </a:lnSpc>
              <a:buFont typeface="Wingdings" pitchFamily="2" charset="2"/>
              <a:buChar char="ü"/>
            </a:pPr>
            <a:r>
              <a:rPr lang="es-AR" dirty="0" smtClean="0">
                <a:latin typeface="Arial Rounded MT Bold" pitchFamily="34" charset="0"/>
              </a:rPr>
              <a:t>DIVISION CONTABILIDAD PRESUPUESTARIA</a:t>
            </a:r>
          </a:p>
          <a:p>
            <a:pPr algn="just">
              <a:lnSpc>
                <a:spcPct val="150000"/>
              </a:lnSpc>
            </a:pPr>
            <a:r>
              <a:rPr lang="es-AR" dirty="0" smtClean="0">
                <a:latin typeface="Arial Rounded MT Bold" pitchFamily="34" charset="0"/>
              </a:rPr>
              <a:t>EL AREA DESTINADA A LOS PEDIDOS DE FONDOS, DURANTE EL AÑO 2017, DE UN TOTAL DE 287 COMPLEMENTARIAS, 36 (12%) CORRESPONDEN A LIQUIDACIONES FINALES, 74 (24,78%) CORRESPONDEN A PRIMERAS LIQUIDACIONES DE JUBILACIONES, 51 (17%) DE PRIMERA LIQUIDACION DE PENSION. DE IGUAL MANERA, SE REALIZARON 54 (18%) PAGOS DE DIFERENCIAS DE HABERES Y EL RESTO CORRESPONDEN A LIQUIDACIONES VARIAS.</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836712"/>
            <a:ext cx="9144000" cy="6324808"/>
          </a:xfrm>
          <a:prstGeom prst="rect">
            <a:avLst/>
          </a:prstGeom>
          <a:noFill/>
        </p:spPr>
        <p:txBody>
          <a:bodyPr wrap="square" rtlCol="0">
            <a:spAutoFit/>
          </a:bodyPr>
          <a:lstStyle/>
          <a:p>
            <a:pPr>
              <a:lnSpc>
                <a:spcPct val="150000"/>
              </a:lnSpc>
              <a:buFont typeface="Wingdings" pitchFamily="2" charset="2"/>
              <a:buChar char="ü"/>
            </a:pPr>
            <a:r>
              <a:rPr lang="es-AR" dirty="0" smtClean="0">
                <a:latin typeface="Arial Rounded MT Bold" pitchFamily="34" charset="0"/>
              </a:rPr>
              <a:t>DIVISION COMPRAS</a:t>
            </a:r>
          </a:p>
          <a:p>
            <a:pPr>
              <a:lnSpc>
                <a:spcPct val="150000"/>
              </a:lnSpc>
            </a:pPr>
            <a:r>
              <a:rPr lang="es-AR" dirty="0" smtClean="0">
                <a:latin typeface="Arial Rounded MT Bold" pitchFamily="34" charset="0"/>
              </a:rPr>
              <a:t>IMPUTA LOS PAGOS A PROVEEDORES DEL ORGANISMO.</a:t>
            </a:r>
          </a:p>
          <a:p>
            <a:pPr>
              <a:lnSpc>
                <a:spcPct val="150000"/>
              </a:lnSpc>
            </a:pPr>
            <a:endParaRPr lang="es-AR" dirty="0" smtClean="0">
              <a:latin typeface="Arial Rounded MT Bold" pitchFamily="34" charset="0"/>
            </a:endParaRPr>
          </a:p>
          <a:p>
            <a:pPr>
              <a:lnSpc>
                <a:spcPct val="150000"/>
              </a:lnSpc>
              <a:buFont typeface="Wingdings" pitchFamily="2" charset="2"/>
              <a:buChar char="ü"/>
            </a:pPr>
            <a:r>
              <a:rPr lang="es-AR" dirty="0" smtClean="0">
                <a:latin typeface="Arial Rounded MT Bold" pitchFamily="34" charset="0"/>
              </a:rPr>
              <a:t>DIVISION RENDICION DE CUENTAS</a:t>
            </a:r>
            <a:endParaRPr lang="es-ES" dirty="0" smtClean="0">
              <a:latin typeface="Arial Rounded MT Bold" pitchFamily="34" charset="0"/>
            </a:endParaRPr>
          </a:p>
          <a:p>
            <a:pPr>
              <a:lnSpc>
                <a:spcPct val="150000"/>
              </a:lnSpc>
              <a:buFont typeface="Wingdings" pitchFamily="2" charset="2"/>
              <a:buChar char="ü"/>
            </a:pPr>
            <a:r>
              <a:rPr lang="es-AR" dirty="0" smtClean="0">
                <a:latin typeface="Arial Rounded MT Bold" pitchFamily="34" charset="0"/>
              </a:rPr>
              <a:t>DIVISIN TENEDURIA DE LIBROS</a:t>
            </a:r>
            <a:endParaRPr lang="es-ES" dirty="0" smtClean="0">
              <a:latin typeface="Arial Rounded MT Bold" pitchFamily="34" charset="0"/>
            </a:endParaRPr>
          </a:p>
          <a:p>
            <a:pPr>
              <a:lnSpc>
                <a:spcPct val="150000"/>
              </a:lnSpc>
              <a:buFont typeface="Wingdings" pitchFamily="2" charset="2"/>
              <a:buChar char="ü"/>
            </a:pPr>
            <a:r>
              <a:rPr lang="es-AR" dirty="0" smtClean="0">
                <a:latin typeface="Arial Rounded MT Bold" pitchFamily="34" charset="0"/>
              </a:rPr>
              <a:t>DIVISION GANANCIAS</a:t>
            </a:r>
          </a:p>
          <a:p>
            <a:pPr>
              <a:lnSpc>
                <a:spcPct val="150000"/>
              </a:lnSpc>
              <a:buFont typeface="Wingdings" pitchFamily="2" charset="2"/>
              <a:buChar char="ü"/>
            </a:pPr>
            <a:endParaRPr lang="es-AR" dirty="0" smtClean="0">
              <a:latin typeface="Arial Rounded MT Bold" pitchFamily="34" charset="0"/>
            </a:endParaRPr>
          </a:p>
          <a:p>
            <a:pPr algn="just">
              <a:lnSpc>
                <a:spcPct val="150000"/>
              </a:lnSpc>
              <a:buFont typeface="Wingdings" pitchFamily="2" charset="2"/>
              <a:buChar char="ü"/>
            </a:pPr>
            <a:r>
              <a:rPr lang="es-AR" dirty="0" smtClean="0">
                <a:latin typeface="Arial Rounded MT Bold" pitchFamily="34" charset="0"/>
              </a:rPr>
              <a:t>IMPUESTO A LAS GANANCIAS</a:t>
            </a:r>
          </a:p>
          <a:p>
            <a:pPr algn="just">
              <a:lnSpc>
                <a:spcPct val="150000"/>
              </a:lnSpc>
            </a:pPr>
            <a:r>
              <a:rPr lang="es-AR" dirty="0" smtClean="0">
                <a:latin typeface="Arial Rounded MT Bold" pitchFamily="34" charset="0"/>
              </a:rPr>
              <a:t> LA DIVISION DEDICADA A LA LIQUIDACION, CONTROL Y ATENCION PERSONALIZADA DE LOS BENEFICIARIOS, PROCEDIO A IMPLEMENTAR LOS CAMBIOS INTRODUCIDOS A LA LEY DE REFERENCIA, DE ESTA MANERA SE PROCEDIO A ADECUAR LOS VALORES INCLUIDOS EN LAS TABLAS Y ESCALAS A LAS MODIFICACIONES INTRODUCIDAS A LA LEY DE IMPUESTO A LAS GANANCIAS, POR LA LEY 27346, POR MEDIO DE LA RG 3976. </a:t>
            </a:r>
            <a:endParaRPr lang="es-ES" dirty="0" smtClean="0">
              <a:latin typeface="Arial Rounded MT Bold" pitchFamily="34" charset="0"/>
            </a:endParaRPr>
          </a:p>
          <a:p>
            <a:pPr>
              <a:lnSpc>
                <a:spcPct val="150000"/>
              </a:lnSpc>
            </a:pP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5866350"/>
          </a:xfrm>
          <a:prstGeom prst="rect">
            <a:avLst/>
          </a:prstGeom>
          <a:noFill/>
        </p:spPr>
        <p:txBody>
          <a:bodyPr wrap="square" rtlCol="0">
            <a:spAutoFit/>
          </a:bodyPr>
          <a:lstStyle/>
          <a:p>
            <a:pPr algn="just">
              <a:lnSpc>
                <a:spcPct val="150000"/>
              </a:lnSpc>
            </a:pPr>
            <a:r>
              <a:rPr lang="es-AR" dirty="0" smtClean="0">
                <a:latin typeface="Arial Rounded MT Bold" pitchFamily="34" charset="0"/>
              </a:rPr>
              <a:t>TAMBIEN EL ORGANISMO SE ADHIRIO A LA RESOLUCION N° 4003-E, ART. 11) INC. B).1 DE LA A.F.I.P., FACILITANDO A LOS BENEFICIARIOS LA PRESENTACION DEL FORMULARIO 572 WEB, PARA INFORMAR SUS DEDUCCIONES PERMITIDAS. EN EL AÑO 2017 LA CANTIDAD DE JUBILADOS Y PENSIONADOS ALCANZADOS POR EL IMPUESTO FUE DE 1974 (9%).</a:t>
            </a:r>
          </a:p>
          <a:p>
            <a:pPr lvl="0" algn="just">
              <a:lnSpc>
                <a:spcPct val="150000"/>
              </a:lnSpc>
            </a:pPr>
            <a:endParaRPr lang="es-AR" u="sng" dirty="0" smtClean="0">
              <a:latin typeface="Arial Rounded MT Bold" pitchFamily="34" charset="0"/>
            </a:endParaRPr>
          </a:p>
          <a:p>
            <a:pPr lvl="0" algn="just">
              <a:lnSpc>
                <a:spcPct val="150000"/>
              </a:lnSpc>
              <a:buFont typeface="Wingdings" pitchFamily="2" charset="2"/>
              <a:buChar char="ü"/>
            </a:pPr>
            <a:r>
              <a:rPr lang="es-AR" dirty="0" smtClean="0">
                <a:latin typeface="Arial Rounded MT Bold" pitchFamily="34" charset="0"/>
              </a:rPr>
              <a:t>DEPARTAMENTO TESORERIA:</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pPr>
            <a:r>
              <a:rPr lang="es-AR" i="1" u="sng" dirty="0" smtClean="0">
                <a:latin typeface="Arial Rounded MT Bold" pitchFamily="34" charset="0"/>
              </a:rPr>
              <a:t>FUNCION:</a:t>
            </a:r>
          </a:p>
          <a:p>
            <a:pPr algn="just">
              <a:lnSpc>
                <a:spcPct val="150000"/>
              </a:lnSpc>
            </a:pPr>
            <a:r>
              <a:rPr lang="es-AR" dirty="0" smtClean="0">
                <a:latin typeface="Arial Rounded MT Bold" pitchFamily="34" charset="0"/>
              </a:rPr>
              <a:t>CONFECCIONAR CHEQUES PARA REALIZAR LOS PAGOS, VERIFICAR LOS MOVIMIENTOS DIARIOS Y SALDOS DE LAS CUENTAS BANCARIAS, CONTROLAR LAS REGISTRACIONES FINANCIERAS, SUPERVISAR EL PAGO AL SECTOR PASIVO Y AL PERSONAL DE LA CAJA.</a:t>
            </a:r>
          </a:p>
          <a:p>
            <a:pPr algn="just">
              <a:lnSpc>
                <a:spcPct val="150000"/>
              </a:lnSpc>
            </a:pP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214422"/>
            <a:ext cx="9144000" cy="4909036"/>
          </a:xfrm>
          <a:prstGeom prst="rect">
            <a:avLst/>
          </a:prstGeom>
          <a:noFill/>
        </p:spPr>
        <p:txBody>
          <a:bodyPr wrap="square" rtlCol="0">
            <a:spAutoFit/>
          </a:bodyPr>
          <a:lstStyle/>
          <a:p>
            <a:pPr>
              <a:lnSpc>
                <a:spcPct val="150000"/>
              </a:lnSpc>
            </a:pPr>
            <a:r>
              <a:rPr lang="es-ES" dirty="0" smtClean="0">
                <a:latin typeface="Arial Rounded MT Bold" pitchFamily="34" charset="0"/>
              </a:rPr>
              <a:t>LA CAJA DE PREVISION SOCIAL, HA PROPUESTO UN PLAN ESTRATEGICO PARA EL PRESENTE PERIODO POR GERENCIAS.  </a:t>
            </a:r>
          </a:p>
          <a:p>
            <a:pPr>
              <a:lnSpc>
                <a:spcPct val="150000"/>
              </a:lnSpc>
            </a:pPr>
            <a:endParaRPr lang="es-ES" dirty="0" smtClean="0">
              <a:latin typeface="Arial Rounded MT Bold" pitchFamily="34" charset="0"/>
            </a:endParaRPr>
          </a:p>
          <a:p>
            <a:pPr>
              <a:lnSpc>
                <a:spcPct val="150000"/>
              </a:lnSpc>
            </a:pPr>
            <a:r>
              <a:rPr lang="es-ES" dirty="0" smtClean="0">
                <a:latin typeface="Arial Rounded MT Bold" pitchFamily="34" charset="0"/>
              </a:rPr>
              <a:t>ACTUALMENTE CONFORME AL ORGANIGRAMA DE LA INSTITUCION SE CUENTA CON CUATRO GERENCIAS A SABER: </a:t>
            </a:r>
          </a:p>
          <a:p>
            <a:endParaRPr lang="es-ES" dirty="0" smtClean="0">
              <a:latin typeface="Arial Rounded MT Bold" pitchFamily="34" charset="0"/>
            </a:endParaRPr>
          </a:p>
          <a:p>
            <a:pPr>
              <a:lnSpc>
                <a:spcPct val="200000"/>
              </a:lnSpc>
              <a:buFont typeface="Wingdings" pitchFamily="2" charset="2"/>
              <a:buChar char="ü"/>
            </a:pPr>
            <a:r>
              <a:rPr lang="es-ES" sz="2000" dirty="0" smtClean="0">
                <a:latin typeface="Arial Rounded MT Bold" pitchFamily="34" charset="0"/>
              </a:rPr>
              <a:t>SECRETARIA GENERAL</a:t>
            </a:r>
          </a:p>
          <a:p>
            <a:pPr>
              <a:lnSpc>
                <a:spcPct val="200000"/>
              </a:lnSpc>
              <a:buFont typeface="Wingdings" pitchFamily="2" charset="2"/>
              <a:buChar char="ü"/>
            </a:pPr>
            <a:r>
              <a:rPr lang="es-ES" sz="2000" dirty="0" smtClean="0">
                <a:latin typeface="Arial Rounded MT Bold" pitchFamily="34" charset="0"/>
              </a:rPr>
              <a:t>GERENCIA ADMINISTRATIVA</a:t>
            </a:r>
          </a:p>
          <a:p>
            <a:pPr>
              <a:lnSpc>
                <a:spcPct val="200000"/>
              </a:lnSpc>
              <a:buFont typeface="Wingdings" pitchFamily="2" charset="2"/>
              <a:buChar char="ü"/>
            </a:pPr>
            <a:r>
              <a:rPr lang="es-ES" sz="2000" dirty="0" smtClean="0">
                <a:latin typeface="Arial Rounded MT Bold" pitchFamily="34" charset="0"/>
              </a:rPr>
              <a:t>GERENCIA DE PLANIFICACION  Y CONTROL DE GESTION</a:t>
            </a:r>
          </a:p>
          <a:p>
            <a:pPr>
              <a:lnSpc>
                <a:spcPct val="200000"/>
              </a:lnSpc>
              <a:buFont typeface="Wingdings" pitchFamily="2" charset="2"/>
              <a:buChar char="ü"/>
            </a:pPr>
            <a:r>
              <a:rPr lang="es-ES" sz="2000" dirty="0" smtClean="0">
                <a:latin typeface="Arial Rounded MT Bold" pitchFamily="34" charset="0"/>
              </a:rPr>
              <a:t>GERENCIA PREVISIONAL</a:t>
            </a:r>
            <a:endParaRPr lang="es-ES"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48690"/>
            <a:ext cx="9144000" cy="5909310"/>
          </a:xfrm>
          <a:prstGeom prst="rect">
            <a:avLst/>
          </a:prstGeom>
          <a:noFill/>
        </p:spPr>
        <p:txBody>
          <a:bodyPr wrap="square" rtlCol="0">
            <a:spAutoFit/>
          </a:bodyPr>
          <a:lstStyle/>
          <a:p>
            <a:pPr algn="just">
              <a:lnSpc>
                <a:spcPct val="150000"/>
              </a:lnSpc>
            </a:pPr>
            <a:r>
              <a:rPr lang="es-AR" dirty="0" smtClean="0">
                <a:latin typeface="Arial Rounded MT Bold" pitchFamily="34" charset="0"/>
              </a:rPr>
              <a:t>EN ESTA AREA SE PROSIGUE LA TENAZ TAREA DE DETECCION DE BENEFICIARIOS FALLECIDOS, CON LA COLABORACION  DE DIFERENTES AREAS PREVISIONALES, COMO ASI TAMBIEN LA CONTADURIA  GENERAL DE LA PROVINCIA, LA TESORERIA GENERAL DE LA PROVINCIA  Y EL BANCO DE FORMOSA S.A., ESTABLECIENDOSE QUE DE 210 BENEFICARIOS SE RECUPERO EL DINERO CORRESPONDIENTE A 190 DE ELLOS, QUE SE HALLABAN EN LAS CORRESPONDIENTES CAJAS DE AHORRO, ARROJANDO EL 90% DE EFECTIVIDAD EN LA TAREA. TRADUCIDO EN DINERO, SE RECUPERARON $ 2.138.911,46. </a:t>
            </a:r>
          </a:p>
          <a:p>
            <a:pPr algn="just">
              <a:lnSpc>
                <a:spcPct val="150000"/>
              </a:lnSpc>
            </a:pPr>
            <a:endParaRPr lang="es-AR" dirty="0" smtClean="0">
              <a:latin typeface="Arial Rounded MT Bold" pitchFamily="34" charset="0"/>
            </a:endParaRPr>
          </a:p>
          <a:p>
            <a:pPr algn="just">
              <a:lnSpc>
                <a:spcPct val="150000"/>
              </a:lnSpc>
            </a:pPr>
            <a:r>
              <a:rPr lang="es-AR" dirty="0" smtClean="0">
                <a:latin typeface="Arial Rounded MT Bold" pitchFamily="34" charset="0"/>
              </a:rPr>
              <a:t>DICHA ACTIVIDAD SE DIFICULTA ANTE LA FALTA DE ENTRECRUZAMIENTO DE DATOS CON EL REGISTRO CIVIL Y CAPACIDAD DE LAS PERSONAS, ENCONTRANDOSE EN PERSPECTIVA RECUPERAR UNA IMPORTANTE CANTIDAD DE FONDOS. </a:t>
            </a:r>
            <a:endParaRPr lang="es-AR" dirty="0">
              <a:latin typeface="Arial Rounded MT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908720"/>
            <a:ext cx="9144000" cy="6186309"/>
          </a:xfrm>
          <a:prstGeom prst="rect">
            <a:avLst/>
          </a:prstGeom>
          <a:noFill/>
        </p:spPr>
        <p:txBody>
          <a:bodyPr wrap="square" rtlCol="0">
            <a:spAutoFit/>
          </a:bodyPr>
          <a:lstStyle/>
          <a:p>
            <a:pPr>
              <a:lnSpc>
                <a:spcPct val="200000"/>
              </a:lnSpc>
              <a:buFont typeface="Wingdings" pitchFamily="2" charset="2"/>
              <a:buChar char="ü"/>
            </a:pPr>
            <a:r>
              <a:rPr lang="es-AR" dirty="0" smtClean="0">
                <a:latin typeface="Arial Rounded MT Bold" pitchFamily="34" charset="0"/>
              </a:rPr>
              <a:t>DIVISION REGISTROS FINANCIEROS</a:t>
            </a:r>
            <a:endParaRPr lang="es-ES" dirty="0" smtClean="0">
              <a:latin typeface="Arial Rounded MT Bold" pitchFamily="34" charset="0"/>
            </a:endParaRPr>
          </a:p>
          <a:p>
            <a:pPr>
              <a:lnSpc>
                <a:spcPct val="200000"/>
              </a:lnSpc>
              <a:buFont typeface="Wingdings" pitchFamily="2" charset="2"/>
              <a:buChar char="ü"/>
            </a:pPr>
            <a:r>
              <a:rPr lang="es-AR" dirty="0" smtClean="0">
                <a:latin typeface="Arial Rounded MT Bold" pitchFamily="34" charset="0"/>
              </a:rPr>
              <a:t>DIVISION INGRESOS Y EGRESOS</a:t>
            </a:r>
            <a:endParaRPr lang="es-ES" dirty="0" smtClean="0">
              <a:latin typeface="Arial Rounded MT Bold" pitchFamily="34" charset="0"/>
            </a:endParaRPr>
          </a:p>
          <a:p>
            <a:pPr>
              <a:lnSpc>
                <a:spcPct val="200000"/>
              </a:lnSpc>
              <a:buFont typeface="Wingdings" pitchFamily="2" charset="2"/>
              <a:buChar char="ü"/>
            </a:pPr>
            <a:r>
              <a:rPr lang="es-AR" dirty="0" smtClean="0">
                <a:latin typeface="Arial Rounded MT Bold" pitchFamily="34" charset="0"/>
              </a:rPr>
              <a:t>SECCION FONDO PERMANENTE</a:t>
            </a:r>
          </a:p>
          <a:p>
            <a:pPr lvl="0" algn="just">
              <a:lnSpc>
                <a:spcPct val="150000"/>
              </a:lnSpc>
              <a:buFont typeface="Wingdings" pitchFamily="2" charset="2"/>
              <a:buChar char="ü"/>
            </a:pPr>
            <a:r>
              <a:rPr lang="es-AR" dirty="0" smtClean="0">
                <a:latin typeface="Arial Rounded MT Bold" pitchFamily="34" charset="0"/>
              </a:rPr>
              <a:t>DEPARTAMENTO LIQUIDACION DE HABERES PASIVOS:</a:t>
            </a:r>
            <a:endParaRPr lang="es-ES" dirty="0" smtClean="0">
              <a:latin typeface="Arial Rounded MT Bold" pitchFamily="34" charset="0"/>
            </a:endParaRPr>
          </a:p>
          <a:p>
            <a:pPr algn="just">
              <a:lnSpc>
                <a:spcPct val="150000"/>
              </a:lnSpc>
            </a:pPr>
            <a:r>
              <a:rPr lang="es-AR" i="1" dirty="0" smtClean="0">
                <a:latin typeface="Arial Rounded MT Bold" pitchFamily="34" charset="0"/>
              </a:rPr>
              <a:t> </a:t>
            </a:r>
            <a:r>
              <a:rPr lang="es-AR" i="1" u="sng" dirty="0" smtClean="0">
                <a:latin typeface="Arial Rounded MT Bold" pitchFamily="34" charset="0"/>
              </a:rPr>
              <a:t>FUNCIONES</a:t>
            </a:r>
            <a:r>
              <a:rPr lang="es-AR" i="1" dirty="0" smtClean="0">
                <a:latin typeface="Arial Rounded MT Bold" pitchFamily="34" charset="0"/>
              </a:rPr>
              <a:t>: </a:t>
            </a:r>
          </a:p>
          <a:p>
            <a:pPr algn="just">
              <a:lnSpc>
                <a:spcPct val="150000"/>
              </a:lnSpc>
            </a:pPr>
            <a:r>
              <a:rPr lang="es-AR" dirty="0" smtClean="0">
                <a:latin typeface="Arial Rounded MT Bold" pitchFamily="34" charset="0"/>
              </a:rPr>
              <a:t>EFECTUAR Y CONTROLAR LAS LIQUIDACIONES DE HABERES REALIZADOS PARA LOS BENEFICIARIOS DE JUBILACIONES Y RETIROS OTORGADOS POR EL ORGANISMO. REVISAR LOS EXPEDIENTES QUE PROVENGAN DEL DEPARTAMENTO COMPUTOS Y LIQUIDACIONES RELACIONADOS CON LOS RECLAMOS DE HABERES, EFECTUANDO LA VERIFICACION CORRESPONDIENTE E INFORMANDO EN EL MISMO PARA SU COMUNICACION AL INTERESADO, TRAMITAR CON PRIORIDAD LOS OFICIOS DE JUZGADOS CIVILES O DE MENORES.</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764704"/>
            <a:ext cx="9144000" cy="6986528"/>
          </a:xfrm>
          <a:prstGeom prst="rect">
            <a:avLst/>
          </a:prstGeom>
          <a:noFill/>
        </p:spPr>
        <p:txBody>
          <a:bodyPr wrap="square" rtlCol="0">
            <a:spAutoFit/>
          </a:bodyPr>
          <a:lstStyle/>
          <a:p>
            <a:pPr algn="just">
              <a:lnSpc>
                <a:spcPct val="200000"/>
              </a:lnSpc>
              <a:buFont typeface="Wingdings" pitchFamily="2" charset="2"/>
              <a:buChar char="ü"/>
            </a:pPr>
            <a:r>
              <a:rPr lang="es-AR" sz="1600" dirty="0" smtClean="0">
                <a:latin typeface="Arial Rounded MT Bold" pitchFamily="34" charset="0"/>
              </a:rPr>
              <a:t>DIVISION HABERES CIVILES</a:t>
            </a:r>
            <a:endParaRPr lang="es-ES" sz="1600" dirty="0" smtClean="0">
              <a:latin typeface="Arial Rounded MT Bold" pitchFamily="34" charset="0"/>
            </a:endParaRPr>
          </a:p>
          <a:p>
            <a:pPr algn="just">
              <a:lnSpc>
                <a:spcPct val="200000"/>
              </a:lnSpc>
              <a:buFont typeface="Wingdings" pitchFamily="2" charset="2"/>
              <a:buChar char="ü"/>
            </a:pPr>
            <a:r>
              <a:rPr lang="es-AR" sz="1600" dirty="0" smtClean="0">
                <a:latin typeface="Arial Rounded MT Bold" pitchFamily="34" charset="0"/>
              </a:rPr>
              <a:t>SECCION OFICIOS JUDICIALES CIVILES</a:t>
            </a:r>
            <a:endParaRPr lang="es-ES" sz="1600" dirty="0" smtClean="0">
              <a:latin typeface="Arial Rounded MT Bold" pitchFamily="34" charset="0"/>
            </a:endParaRPr>
          </a:p>
          <a:p>
            <a:pPr algn="just">
              <a:lnSpc>
                <a:spcPct val="200000"/>
              </a:lnSpc>
              <a:buFont typeface="Wingdings" pitchFamily="2" charset="2"/>
              <a:buChar char="ü"/>
            </a:pPr>
            <a:r>
              <a:rPr lang="es-AR" sz="1600" dirty="0" smtClean="0">
                <a:latin typeface="Arial Rounded MT Bold" pitchFamily="34" charset="0"/>
              </a:rPr>
              <a:t>DIVISION HABERES POLICIALES ESPECIAL</a:t>
            </a:r>
            <a:endParaRPr lang="es-ES" sz="1600" dirty="0" smtClean="0">
              <a:latin typeface="Arial Rounded MT Bold" pitchFamily="34" charset="0"/>
            </a:endParaRPr>
          </a:p>
          <a:p>
            <a:pPr algn="just">
              <a:lnSpc>
                <a:spcPct val="200000"/>
              </a:lnSpc>
              <a:buFont typeface="Wingdings" pitchFamily="2" charset="2"/>
              <a:buChar char="ü"/>
            </a:pPr>
            <a:r>
              <a:rPr lang="es-AR" sz="1600" dirty="0" smtClean="0">
                <a:latin typeface="Arial Rounded MT Bold" pitchFamily="34" charset="0"/>
              </a:rPr>
              <a:t>SECCION OFICIOS JUDICIALES POLICIAL</a:t>
            </a:r>
          </a:p>
          <a:p>
            <a:pPr>
              <a:lnSpc>
                <a:spcPct val="150000"/>
              </a:lnSpc>
              <a:buFont typeface="Wingdings" pitchFamily="2" charset="2"/>
              <a:buChar char="ü"/>
            </a:pPr>
            <a:r>
              <a:rPr lang="es-AR" sz="1600" dirty="0" smtClean="0">
                <a:latin typeface="Arial Rounded MT Bold" pitchFamily="34" charset="0"/>
              </a:rPr>
              <a:t>DIVISION LIQUIDACION DE HABERES ACTIVOS:</a:t>
            </a:r>
          </a:p>
          <a:p>
            <a:pPr>
              <a:lnSpc>
                <a:spcPct val="150000"/>
              </a:lnSpc>
            </a:pPr>
            <a:r>
              <a:rPr lang="es-AR" sz="1600" i="1" u="sng" dirty="0" smtClean="0">
                <a:latin typeface="Arial Rounded MT Bold" pitchFamily="34" charset="0"/>
              </a:rPr>
              <a:t>FUNCION: </a:t>
            </a:r>
          </a:p>
          <a:p>
            <a:pPr algn="just">
              <a:lnSpc>
                <a:spcPct val="150000"/>
              </a:lnSpc>
            </a:pPr>
            <a:r>
              <a:rPr lang="es-AR" sz="1600" dirty="0" smtClean="0">
                <a:latin typeface="Arial Rounded MT Bold" pitchFamily="34" charset="0"/>
              </a:rPr>
              <a:t>PROPICIAR UNA INTERACCION FLUIDA, PERMANENTE Y COOPERATIVA ENTRE EL PERSONAL DE LOS DISTINTOS SECTORES A TRAVES DE LA COMUNICACION E INFORMACION ADECUADA Y OPORTUNA A LOS BENEFICIARIOS.</a:t>
            </a:r>
          </a:p>
          <a:p>
            <a:pPr algn="just">
              <a:lnSpc>
                <a:spcPct val="150000"/>
              </a:lnSpc>
            </a:pPr>
            <a:endParaRPr lang="es-ES" sz="1600" dirty="0" smtClean="0">
              <a:latin typeface="Arial Rounded MT Bold" pitchFamily="34" charset="0"/>
            </a:endParaRPr>
          </a:p>
          <a:p>
            <a:pPr algn="just">
              <a:lnSpc>
                <a:spcPct val="200000"/>
              </a:lnSpc>
              <a:buFont typeface="Wingdings" pitchFamily="2" charset="2"/>
              <a:buChar char="ü"/>
            </a:pPr>
            <a:r>
              <a:rPr lang="es-AR" sz="1600" dirty="0" smtClean="0">
                <a:latin typeface="Arial Rounded MT Bold" pitchFamily="34" charset="0"/>
              </a:rPr>
              <a:t>DIVISION DEPOSITOS JUDICIALES</a:t>
            </a:r>
          </a:p>
          <a:p>
            <a:pPr algn="just">
              <a:lnSpc>
                <a:spcPct val="150000"/>
              </a:lnSpc>
            </a:pPr>
            <a:r>
              <a:rPr lang="es-AR" sz="1600" i="1" u="sng" dirty="0" smtClean="0">
                <a:latin typeface="Arial Rounded MT Bold" pitchFamily="34" charset="0"/>
              </a:rPr>
              <a:t>FUNCION:</a:t>
            </a:r>
          </a:p>
          <a:p>
            <a:pPr algn="just">
              <a:lnSpc>
                <a:spcPct val="150000"/>
              </a:lnSpc>
            </a:pPr>
            <a:r>
              <a:rPr lang="es-AR" sz="1600" dirty="0" smtClean="0">
                <a:latin typeface="Arial Rounded MT Bold" pitchFamily="34" charset="0"/>
              </a:rPr>
              <a:t>ESTE DEPARTAMENTO SE RESPONSABILIZA DE LA CARGA MENSUAL DE LA PRIMERA LIQUIDACION DE LOS HABERES.</a:t>
            </a:r>
          </a:p>
          <a:p>
            <a:pPr algn="just">
              <a:lnSpc>
                <a:spcPct val="150000"/>
              </a:lnSpc>
            </a:pPr>
            <a:endParaRPr lang="es-AR" dirty="0" smtClean="0"/>
          </a:p>
          <a:p>
            <a:pPr algn="just">
              <a:lnSpc>
                <a:spcPct val="150000"/>
              </a:lnSpc>
            </a:pPr>
            <a:endParaRPr lang="es-ES" dirty="0" smtClean="0"/>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340768"/>
            <a:ext cx="9144000" cy="3416320"/>
          </a:xfrm>
          <a:prstGeom prst="rect">
            <a:avLst/>
          </a:prstGeom>
          <a:noFill/>
        </p:spPr>
        <p:txBody>
          <a:bodyPr wrap="square" rtlCol="0">
            <a:spAutoFit/>
          </a:bodyPr>
          <a:lstStyle/>
          <a:p>
            <a:pPr lvl="0">
              <a:lnSpc>
                <a:spcPct val="150000"/>
              </a:lnSpc>
              <a:buFont typeface="Wingdings" pitchFamily="2" charset="2"/>
              <a:buChar char="ü"/>
            </a:pPr>
            <a:r>
              <a:rPr lang="es-AR" dirty="0" smtClean="0">
                <a:latin typeface="Arial Rounded MT Bold" pitchFamily="34" charset="0"/>
              </a:rPr>
              <a:t>DEPARTAMENTO PATRIMONIO:</a:t>
            </a:r>
            <a:endParaRPr lang="es-ES" dirty="0" smtClean="0">
              <a:latin typeface="Arial Rounded MT Bold" pitchFamily="34" charset="0"/>
            </a:endParaRPr>
          </a:p>
          <a:p>
            <a:pPr>
              <a:lnSpc>
                <a:spcPct val="150000"/>
              </a:lnSpc>
            </a:pPr>
            <a:r>
              <a:rPr lang="es-AR" i="1" u="sng" dirty="0" smtClean="0">
                <a:latin typeface="Arial Rounded MT Bold" pitchFamily="34" charset="0"/>
              </a:rPr>
              <a:t>FUNCION</a:t>
            </a:r>
            <a:r>
              <a:rPr lang="es-AR" i="1" dirty="0" smtClean="0">
                <a:latin typeface="Arial Rounded MT Bold" pitchFamily="34" charset="0"/>
              </a:rPr>
              <a:t>: </a:t>
            </a:r>
          </a:p>
          <a:p>
            <a:pPr>
              <a:lnSpc>
                <a:spcPct val="150000"/>
              </a:lnSpc>
            </a:pPr>
            <a:r>
              <a:rPr lang="es-AR" dirty="0" smtClean="0">
                <a:latin typeface="Arial Rounded MT Bold" pitchFamily="34" charset="0"/>
              </a:rPr>
              <a:t>CENTRALIZAR Y SUPERVISAR LA REGISTRACION Y CONTROL DE LOS BIENES PATRIMONIALES, ATENDER LOS TRAMITES DE ALTAS, BAJAS Y TRANSFERENCIAS DE BIENES PATRIMONIALES, SUPERVISAR LA RECEPCIÓN DE LOS BIENES ADQUIRIDOS O PERMUTADOS.</a:t>
            </a:r>
          </a:p>
          <a:p>
            <a:pPr>
              <a:lnSpc>
                <a:spcPct val="150000"/>
              </a:lnSpc>
            </a:pPr>
            <a:endParaRPr lang="es-AR" u="sng" dirty="0" smtClean="0">
              <a:latin typeface="Arial Rounded MT Bold" pitchFamily="34" charset="0"/>
            </a:endParaRPr>
          </a:p>
          <a:p>
            <a:pPr algn="just">
              <a:lnSpc>
                <a:spcPct val="150000"/>
              </a:lnSpc>
            </a:pPr>
            <a:r>
              <a:rPr lang="es-AR" dirty="0" smtClean="0"/>
              <a:t> </a:t>
            </a:r>
            <a:endParaRPr lang="es-E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764704"/>
            <a:ext cx="9144000" cy="6878806"/>
          </a:xfrm>
          <a:prstGeom prst="rect">
            <a:avLst/>
          </a:prstGeom>
          <a:noFill/>
        </p:spPr>
        <p:txBody>
          <a:bodyPr wrap="square" rtlCol="0">
            <a:spAutoFit/>
          </a:bodyPr>
          <a:lstStyle/>
          <a:p>
            <a:pPr algn="ctr">
              <a:lnSpc>
                <a:spcPct val="150000"/>
              </a:lnSpc>
            </a:pPr>
            <a:r>
              <a:rPr lang="es-AR" i="1" u="sng" dirty="0" smtClean="0">
                <a:latin typeface="Arial Rounded MT Bold" pitchFamily="34" charset="0"/>
              </a:rPr>
              <a:t>ACCIONES</a:t>
            </a:r>
          </a:p>
          <a:p>
            <a:pPr algn="ctr">
              <a:lnSpc>
                <a:spcPct val="150000"/>
              </a:lnSpc>
            </a:pPr>
            <a:endParaRPr lang="es-AR" i="1" u="sng" dirty="0" smtClean="0">
              <a:latin typeface="Arial Rounded MT Bold" pitchFamily="34" charset="0"/>
            </a:endParaRPr>
          </a:p>
          <a:p>
            <a:pPr algn="just">
              <a:lnSpc>
                <a:spcPct val="150000"/>
              </a:lnSpc>
            </a:pPr>
            <a:r>
              <a:rPr lang="es-AR" dirty="0" smtClean="0">
                <a:latin typeface="Arial Rounded MT Bold" pitchFamily="34" charset="0"/>
              </a:rPr>
              <a:t>INCULCAR MAYOR COMPROMISO Y RESPONSABILIDAD EN SUS TAREAS HACIENDOLE SENTIR PARTE IMPORTANTE Y NECESARIO PARA EL FUNCIONAMIENTO DE LA INSTITUCION  A TRAVES DE TALLERES QUE APUNTEN A LA CAPACITACION EN LAS DISTINTAS TAREAS ADMINISTRATIVAS QUE SE LLEVAN A CABO.</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pPr>
            <a:r>
              <a:rPr lang="es-AR" dirty="0" smtClean="0">
                <a:latin typeface="Arial Rounded MT Bold" pitchFamily="34" charset="0"/>
              </a:rPr>
              <a:t>IMPLEMENTAR LA ROTACION DEL PERSONAL EN LOS DISTINTOS SECTORES PARA LOGRAR ASI QUE TODOS LOS AGENTES  CUENTEN CON LOS CONOCIMIENTOS MINIMOS DE LAS TAREAS ADMINISTRATIVAS QUE SE LLEVAN A CABO Y DE ESA MANERA SER EFICACES PARA CON LOS BENEFICIARIOS QUE SE ACERCAN A CONOCER SU SITUACION PERSONAL, LOGRANDO ADEMAS ARMONIA COMPAÑERISMO Y SOLIDARIDAD.</a:t>
            </a:r>
            <a:endParaRPr lang="es-ES" dirty="0" smtClean="0">
              <a:latin typeface="Arial Rounded MT Bold" pitchFamily="34" charset="0"/>
            </a:endParaRPr>
          </a:p>
          <a:p>
            <a:pPr algn="just">
              <a:lnSpc>
                <a:spcPct val="150000"/>
              </a:lnSpc>
            </a:pPr>
            <a:r>
              <a:rPr lang="es-AR" dirty="0" smtClean="0"/>
              <a:t> </a:t>
            </a:r>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5416868"/>
          </a:xfrm>
          <a:prstGeom prst="rect">
            <a:avLst/>
          </a:prstGeom>
          <a:noFill/>
        </p:spPr>
        <p:txBody>
          <a:bodyPr wrap="square" rtlCol="0">
            <a:spAutoFit/>
          </a:bodyPr>
          <a:lstStyle/>
          <a:p>
            <a:pPr algn="just">
              <a:lnSpc>
                <a:spcPct val="150000"/>
              </a:lnSpc>
            </a:pPr>
            <a:r>
              <a:rPr lang="es-AR" sz="1600" i="1" u="sng" dirty="0" smtClean="0">
                <a:latin typeface="Arial Rounded MT Bold" pitchFamily="34" charset="0"/>
              </a:rPr>
              <a:t>SISTEMA DE CONTROL:</a:t>
            </a:r>
          </a:p>
          <a:p>
            <a:pPr algn="just">
              <a:lnSpc>
                <a:spcPct val="150000"/>
              </a:lnSpc>
            </a:pPr>
            <a:r>
              <a:rPr lang="es-AR" sz="1600" dirty="0" smtClean="0">
                <a:latin typeface="Arial Rounded MT Bold" pitchFamily="34" charset="0"/>
              </a:rPr>
              <a:t>SE LLEVARA A CABO UN CONTROL SISTEMATICO Y PERMANENTE A TRAVES DEL CUAL SE EVALUARA A CADA PERSONAL EN LOS SIGUIENTES CONCEPTOS: </a:t>
            </a:r>
            <a:endParaRPr lang="es-ES" sz="1600" dirty="0" smtClean="0">
              <a:latin typeface="Arial Rounded MT Bold" pitchFamily="34" charset="0"/>
            </a:endParaRPr>
          </a:p>
          <a:p>
            <a:pPr algn="just">
              <a:lnSpc>
                <a:spcPct val="200000"/>
              </a:lnSpc>
              <a:buFont typeface="Wingdings" pitchFamily="2" charset="2"/>
              <a:buChar char="ü"/>
            </a:pPr>
            <a:r>
              <a:rPr lang="es-AR" sz="1600" dirty="0" smtClean="0">
                <a:latin typeface="Arial Rounded MT Bold" pitchFamily="34" charset="0"/>
              </a:rPr>
              <a:t> PUNTUALIDAD Y ASISTENCIA</a:t>
            </a:r>
            <a:endParaRPr lang="es-ES" sz="1600" dirty="0" smtClean="0">
              <a:latin typeface="Arial Rounded MT Bold" pitchFamily="34" charset="0"/>
            </a:endParaRPr>
          </a:p>
          <a:p>
            <a:pPr lvl="0" algn="just">
              <a:lnSpc>
                <a:spcPct val="200000"/>
              </a:lnSpc>
              <a:buFont typeface="Wingdings" pitchFamily="2" charset="2"/>
              <a:buChar char="ü"/>
            </a:pPr>
            <a:r>
              <a:rPr lang="es-AR" sz="1600" dirty="0" smtClean="0">
                <a:latin typeface="Arial Rounded MT Bold" pitchFamily="34" charset="0"/>
              </a:rPr>
              <a:t>SOCIABILIZACION Y COOPERACION</a:t>
            </a:r>
            <a:endParaRPr lang="es-ES" sz="1600" dirty="0" smtClean="0">
              <a:latin typeface="Arial Rounded MT Bold" pitchFamily="34" charset="0"/>
            </a:endParaRPr>
          </a:p>
          <a:p>
            <a:pPr lvl="0" algn="just">
              <a:lnSpc>
                <a:spcPct val="200000"/>
              </a:lnSpc>
              <a:buFont typeface="Wingdings" pitchFamily="2" charset="2"/>
              <a:buChar char="ü"/>
            </a:pPr>
            <a:r>
              <a:rPr lang="es-AR" sz="1600" dirty="0" smtClean="0">
                <a:latin typeface="Arial Rounded MT Bold" pitchFamily="34" charset="0"/>
              </a:rPr>
              <a:t>COMPROMISO Y RESPONSABILIDAD</a:t>
            </a:r>
            <a:endParaRPr lang="es-ES" sz="1600" dirty="0" smtClean="0">
              <a:latin typeface="Arial Rounded MT Bold" pitchFamily="34" charset="0"/>
            </a:endParaRPr>
          </a:p>
          <a:p>
            <a:pPr lvl="0" algn="just">
              <a:lnSpc>
                <a:spcPct val="200000"/>
              </a:lnSpc>
              <a:buFont typeface="Wingdings" pitchFamily="2" charset="2"/>
              <a:buChar char="ü"/>
            </a:pPr>
            <a:r>
              <a:rPr lang="es-AR" sz="1600" dirty="0" smtClean="0">
                <a:latin typeface="Arial Rounded MT Bold" pitchFamily="34" charset="0"/>
              </a:rPr>
              <a:t>CUMPLIMIENTO DE LAS TAREAS ASIGNADAS.</a:t>
            </a:r>
            <a:endParaRPr lang="es-ES" sz="1600" dirty="0" smtClean="0">
              <a:latin typeface="Arial Rounded MT Bold" pitchFamily="34" charset="0"/>
            </a:endParaRPr>
          </a:p>
          <a:p>
            <a:pPr lvl="0" algn="just">
              <a:lnSpc>
                <a:spcPct val="200000"/>
              </a:lnSpc>
              <a:buFont typeface="Wingdings" pitchFamily="2" charset="2"/>
              <a:buChar char="ü"/>
            </a:pPr>
            <a:r>
              <a:rPr lang="es-AR" sz="1600" dirty="0" smtClean="0">
                <a:latin typeface="Arial Rounded MT Bold" pitchFamily="34" charset="0"/>
              </a:rPr>
              <a:t>DESENVOLVIMIENTO PERSONAL.</a:t>
            </a:r>
            <a:endParaRPr lang="es-ES" sz="1600" dirty="0" smtClean="0">
              <a:latin typeface="Arial Rounded MT Bold" pitchFamily="34" charset="0"/>
            </a:endParaRPr>
          </a:p>
          <a:p>
            <a:pPr algn="just">
              <a:lnSpc>
                <a:spcPct val="150000"/>
              </a:lnSpc>
            </a:pPr>
            <a:endParaRPr lang="es-AR" sz="1600" dirty="0" smtClean="0">
              <a:latin typeface="Arial Rounded MT Bold" pitchFamily="34" charset="0"/>
            </a:endParaRPr>
          </a:p>
          <a:p>
            <a:pPr algn="just">
              <a:lnSpc>
                <a:spcPct val="150000"/>
              </a:lnSpc>
            </a:pPr>
            <a:r>
              <a:rPr lang="es-AR" sz="1600" dirty="0" smtClean="0">
                <a:latin typeface="Arial Rounded MT Bold" pitchFamily="34" charset="0"/>
              </a:rPr>
              <a:t>LA MISMA SE LLEVARA A CABO CADA 6 MESES Y SE COMUNICARA AL PERSONAL LOS RESULTADOS A FIN DE LOGRAR INCENTIVAR LA RESPONSABILIDAD Y EL COMPROMISO COMO AGENTE PREVISIONAL, DESTACANDO SUS CUALIDADES.</a:t>
            </a:r>
            <a:endParaRPr lang="es-ES" sz="1600"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24744"/>
            <a:ext cx="9144000" cy="1107996"/>
          </a:xfrm>
          <a:prstGeom prst="rect">
            <a:avLst/>
          </a:prstGeom>
          <a:noFill/>
        </p:spPr>
        <p:txBody>
          <a:bodyPr wrap="square" rtlCol="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Rounded MT Bold" pitchFamily="34" charset="0"/>
              </a:rPr>
              <a:t>GERENCIA PREVISIONAL</a:t>
            </a:r>
          </a:p>
          <a:p>
            <a:endParaRPr lang="es-AR" dirty="0"/>
          </a:p>
        </p:txBody>
      </p:sp>
      <p:pic>
        <p:nvPicPr>
          <p:cNvPr id="3" name="2 Imagen" descr="LOGO CPS NUEVO.jpg"/>
          <p:cNvPicPr>
            <a:picLocks noChangeAspect="1"/>
          </p:cNvPicPr>
          <p:nvPr/>
        </p:nvPicPr>
        <p:blipFill>
          <a:blip r:embed="rId2" cstate="print"/>
          <a:stretch>
            <a:fillRect/>
          </a:stretch>
        </p:blipFill>
        <p:spPr>
          <a:xfrm>
            <a:off x="1691680" y="2204864"/>
            <a:ext cx="5688632" cy="348991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484784"/>
            <a:ext cx="9001156" cy="2862322"/>
          </a:xfrm>
          <a:prstGeom prst="rect">
            <a:avLst/>
          </a:prstGeom>
          <a:noFill/>
        </p:spPr>
        <p:txBody>
          <a:bodyPr wrap="square" rtlCol="0">
            <a:spAutoFit/>
          </a:bodyPr>
          <a:lstStyle/>
          <a:p>
            <a:endParaRPr lang="es-ES" dirty="0" smtClean="0"/>
          </a:p>
          <a:p>
            <a:pPr algn="just">
              <a:lnSpc>
                <a:spcPct val="150000"/>
              </a:lnSpc>
            </a:pPr>
            <a:r>
              <a:rPr lang="es-AR" dirty="0" smtClean="0"/>
              <a:t> </a:t>
            </a:r>
            <a:r>
              <a:rPr lang="es-AR" dirty="0" smtClean="0">
                <a:latin typeface="Arial Rounded MT Bold" pitchFamily="34" charset="0"/>
              </a:rPr>
              <a:t>EL INCREMENTO VERTIGINOSO DE TRAMITES  PREVISIONALES, SUMADO A LAS DIFICULTADES QUE HA OCASIONADO LA INTRODUCCION DE MODIFICACIONES AL REGIMEN CON LA LEY 1638, SOBRE TODO EN LO CONCERNIENTE A LA FORMA DE LIQUIDAR LAS PRESTACIONES, HAN DEMANDADO UN ESFUERZO ADICIONAL A LOS ESTAMENTOS DE LA GERENCIA.</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364188"/>
            <a:ext cx="9001156" cy="5909310"/>
          </a:xfrm>
          <a:prstGeom prst="rect">
            <a:avLst/>
          </a:prstGeom>
          <a:noFill/>
        </p:spPr>
        <p:txBody>
          <a:bodyPr wrap="square" rtlCol="0">
            <a:spAutoFit/>
          </a:bodyPr>
          <a:lstStyle/>
          <a:p>
            <a:pPr algn="just">
              <a:lnSpc>
                <a:spcPct val="150000"/>
              </a:lnSpc>
            </a:pPr>
            <a:r>
              <a:rPr lang="es-AR" dirty="0" smtClean="0">
                <a:latin typeface="Arial Rounded MT Bold" pitchFamily="34" charset="0"/>
              </a:rPr>
              <a:t>VA DE SUYO, QUE EN EL ENTE PREVISIONAL HABLAR DE PLANIFICACION ESTRATEGICA O LLANAMENTE PLANIFICAR ALGO DESDE LA OPTICA DE CADA GERENCIA COMO COMPARTIMIENTOS ESTANCOS, NO PODRIA COADYUBAR A ALCANZAR LOS OBJETIVOS.</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pPr>
            <a:r>
              <a:rPr lang="es-AR" dirty="0" smtClean="0">
                <a:latin typeface="Arial Rounded MT Bold" pitchFamily="34" charset="0"/>
              </a:rPr>
              <a:t>RESULTA MAS QUE NECESARIO INTERACTUAR ENTRE TODAS LAS GERENCIAS CONSTANTEMENTE, Y CONSENSUAR DE CIERTO MODO LA PLANIFICACION O CUALQUIER INICIATIVA DE TRAMITE INTEGRAL QUE SE PROPICIE. LAS TAREAS ESTAN CADA VEZ MAS LIGADAS Y LA NATURALEZA INTERDISCIPLINARIA DE ELLAS, PRESUPONEN UN FLUJO CONSTANTE DE COMUNICACION ENTRE LOS SECTORES Y DE INTERCAMBIO DE INFORMACION.</a:t>
            </a:r>
            <a:endParaRPr lang="es-ES" dirty="0" smtClean="0">
              <a:latin typeface="Arial Rounded MT Bold" pitchFamily="34" charset="0"/>
            </a:endParaRPr>
          </a:p>
          <a:p>
            <a:pPr algn="just">
              <a:lnSpc>
                <a:spcPct val="150000"/>
              </a:lnSpc>
            </a:pPr>
            <a:r>
              <a:rPr lang="es-AR" dirty="0" smtClean="0"/>
              <a:t> </a:t>
            </a:r>
            <a:endParaRPr lang="es-ES" dirty="0" smtClean="0"/>
          </a:p>
          <a:p>
            <a:pPr algn="just">
              <a:lnSpc>
                <a:spcPct val="150000"/>
              </a:lnSpc>
            </a:pPr>
            <a:r>
              <a:rPr lang="es-AR" dirty="0" smtClean="0"/>
              <a:t>                                                    </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6324808"/>
          </a:xfrm>
          <a:prstGeom prst="rect">
            <a:avLst/>
          </a:prstGeom>
          <a:noFill/>
        </p:spPr>
        <p:txBody>
          <a:bodyPr wrap="square" rtlCol="0">
            <a:spAutoFit/>
          </a:bodyPr>
          <a:lstStyle/>
          <a:p>
            <a:pPr algn="just">
              <a:lnSpc>
                <a:spcPct val="150000"/>
              </a:lnSpc>
            </a:pPr>
            <a:r>
              <a:rPr lang="es-AR" dirty="0" smtClean="0">
                <a:latin typeface="Arial Rounded MT Bold" pitchFamily="34" charset="0"/>
              </a:rPr>
              <a:t>PODEMOS DECIR QUE LA CAJA HA ESTADO COMO INSTITUCION PRESTADORA DE SERVICIOS MAS QUE A LA ALTURA DE LAS CIRCUNSTANCIAS DESDE EL PUNTO DE VISTA DE LO CUANTITATIVO. ES PERCEPTIBLE EN CUALQUIER ESTADISTICA O INFORME, QUE SE HAN ALCANZADO NUMEROS REALMENTE IMPENSADOS. </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pPr>
            <a:r>
              <a:rPr lang="es-AR" dirty="0" smtClean="0">
                <a:latin typeface="Arial Rounded MT Bold" pitchFamily="34" charset="0"/>
              </a:rPr>
              <a:t>SE HAN TRAMITADO BENEFICIOS Y SE HA LOGRADO LIQUIDAR CANTIDADES QUE EXEDIERON LAS EXPECTATIVAS. SE HA CULMINADO EL AÑO 2017 CON LAS LIQUIDACIONES AL DIA, Y SE CONTINUA EN ESTA LINEA, QUE EN LO GENERAL ES LO QUE MAS REPERCUTE EN LA CONSIDERACION PUBLICA Y PERSONAL DE LOS NUEVOS  BENEFICIARIOS; PASAR DE LA ACTIVIDAD A LA PASIVIDAD SIN QUEDARSE UN SOLO MES SIN PERCIBIR HABERES, NO ES UN DATO MENOR.</a:t>
            </a:r>
            <a:endParaRPr lang="es-ES" dirty="0" smtClean="0">
              <a:latin typeface="Arial Rounded MT Bold" pitchFamily="34" charset="0"/>
            </a:endParaRPr>
          </a:p>
          <a:p>
            <a:pPr algn="just">
              <a:lnSpc>
                <a:spcPct val="150000"/>
              </a:lnSpc>
            </a:pPr>
            <a:r>
              <a:rPr lang="es-AR" dirty="0" smtClean="0"/>
              <a:t> </a:t>
            </a:r>
            <a:endParaRPr lang="es-ES" dirty="0" smtClean="0"/>
          </a:p>
          <a:p>
            <a:pPr algn="just">
              <a:lnSpc>
                <a:spcPct val="150000"/>
              </a:lnSpc>
            </a:pPr>
            <a:r>
              <a:rPr lang="es-AR" dirty="0" smtClean="0"/>
              <a:t>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628800"/>
            <a:ext cx="9144000" cy="984885"/>
          </a:xfrm>
          <a:prstGeom prst="rect">
            <a:avLst/>
          </a:prstGeom>
          <a:noFill/>
        </p:spPr>
        <p:txBody>
          <a:bodyPr wrap="square" rtlCol="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SECRETARIA  GENERAL</a:t>
            </a:r>
          </a:p>
          <a:p>
            <a:endParaRPr lang="es-AR" dirty="0"/>
          </a:p>
        </p:txBody>
      </p:sp>
      <p:pic>
        <p:nvPicPr>
          <p:cNvPr id="3" name="2 Imagen" descr="LOGO CPS NUEVO.jpg"/>
          <p:cNvPicPr>
            <a:picLocks noChangeAspect="1"/>
          </p:cNvPicPr>
          <p:nvPr/>
        </p:nvPicPr>
        <p:blipFill>
          <a:blip r:embed="rId2" cstate="print"/>
          <a:stretch>
            <a:fillRect/>
          </a:stretch>
        </p:blipFill>
        <p:spPr>
          <a:xfrm>
            <a:off x="2411760" y="2708920"/>
            <a:ext cx="4752008" cy="291530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980728"/>
            <a:ext cx="9144000" cy="6047809"/>
          </a:xfrm>
          <a:prstGeom prst="rect">
            <a:avLst/>
          </a:prstGeom>
          <a:noFill/>
        </p:spPr>
        <p:txBody>
          <a:bodyPr wrap="square" rtlCol="0">
            <a:spAutoFit/>
          </a:bodyPr>
          <a:lstStyle/>
          <a:p>
            <a:pPr algn="just">
              <a:lnSpc>
                <a:spcPct val="150000"/>
              </a:lnSpc>
            </a:pPr>
            <a:r>
              <a:rPr lang="es-AR" dirty="0" smtClean="0">
                <a:latin typeface="Arial Rounded MT Bold" pitchFamily="34" charset="0"/>
              </a:rPr>
              <a:t>PERO TENIENDO LA OBLIGACION DE SER AUTOCRITICOS, TENEMOS EL GRAN DESAFIO COMO INSTITUCION, CUMPLIMENTADO EL OBJETIVO CUANTITATIVO, DE PEGAR EL SALTO CUALITATIVO, ES DECIR, TRABAJAR CON MAYOR CALIDAD, HASTA PROPONERNOS LLEGAR A LA EXELENCIA. LA IMPLEMENTACION DE LA LEY 1633  QUE INSTITUYE A LA CAJA DE PREVISION SOCIAL COMO UNICO Y EXCLUSIVO ORGANO RECTOR EN MATERIA PREVISIONAL, NOS OBLIGA A HACERLO Y NOS CONFIERE UNA MAYOR RESPONSABILIDAD.</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pPr>
            <a:r>
              <a:rPr lang="es-AR" dirty="0" smtClean="0">
                <a:latin typeface="Arial Rounded MT Bold" pitchFamily="34" charset="0"/>
              </a:rPr>
              <a:t>ESTA INSTITUCION, NO SÓLO DEBE SER ORGANO RECTOR SINO ORGANO DE CONSULTA.</a:t>
            </a:r>
            <a:endParaRPr lang="es-ES" dirty="0" smtClean="0">
              <a:latin typeface="Arial Rounded MT Bold" pitchFamily="34" charset="0"/>
            </a:endParaRPr>
          </a:p>
          <a:p>
            <a:pPr algn="just">
              <a:lnSpc>
                <a:spcPct val="150000"/>
              </a:lnSpc>
            </a:pPr>
            <a:r>
              <a:rPr lang="es-AR" dirty="0" smtClean="0"/>
              <a:t> </a:t>
            </a:r>
            <a:endParaRPr lang="es-ES" dirty="0" smtClean="0"/>
          </a:p>
          <a:p>
            <a:pPr algn="just">
              <a:lnSpc>
                <a:spcPct val="150000"/>
              </a:lnSpc>
            </a:pPr>
            <a:r>
              <a:rPr lang="es-AR" dirty="0" smtClean="0"/>
              <a:t>                                                </a:t>
            </a:r>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52736"/>
            <a:ext cx="9144000" cy="6740307"/>
          </a:xfrm>
          <a:prstGeom prst="rect">
            <a:avLst/>
          </a:prstGeom>
          <a:noFill/>
        </p:spPr>
        <p:txBody>
          <a:bodyPr wrap="square" rtlCol="0">
            <a:spAutoFit/>
          </a:bodyPr>
          <a:lstStyle/>
          <a:p>
            <a:pPr algn="just">
              <a:lnSpc>
                <a:spcPct val="150000"/>
              </a:lnSpc>
            </a:pPr>
            <a:r>
              <a:rPr lang="es-AR" dirty="0" smtClean="0">
                <a:latin typeface="Arial Rounded MT Bold" pitchFamily="34" charset="0"/>
              </a:rPr>
              <a:t>ESA RESPONSABILIDAD ADICIONAL INTERPUESTA POR LA LEY, DEBE IMPORTAR PARA TODOS Y CADA UNO LOS ACTORES UN MAYOR GRADO DE COMPROMISO EN EL SENTIDO DE INFORMARSE, PREPARARSE, LEER, ESTUDIAR, APRENDER, INVESTIGAR, INTERACTUAR, PARA LOGRAR UN PRODUCTO CUASI PERFECTO.</a:t>
            </a:r>
          </a:p>
          <a:p>
            <a:pPr algn="just">
              <a:lnSpc>
                <a:spcPct val="150000"/>
              </a:lnSpc>
            </a:pPr>
            <a:endParaRPr lang="es-AR" dirty="0" smtClean="0">
              <a:latin typeface="Arial Rounded MT Bold" pitchFamily="34" charset="0"/>
            </a:endParaRPr>
          </a:p>
          <a:p>
            <a:pPr algn="just">
              <a:lnSpc>
                <a:spcPct val="150000"/>
              </a:lnSpc>
            </a:pPr>
            <a:r>
              <a:rPr lang="es-AR" dirty="0" smtClean="0">
                <a:latin typeface="Arial Rounded MT Bold" pitchFamily="34" charset="0"/>
              </a:rPr>
              <a:t>DESDE ESTA GERENCIA PRETENDEMOS QUE LOS OTROS SECTORES QUE ESTAN LIGADOS POR LOS CIRCUITOS ADMINISTRATIVOS, ASPIREN TAMBIEN A ESE MEJORAMIENTO INTEGRAL Y DEBE SER EL DESAFIO DE TODAS LAS AREAS  EN CONJUNTO PEGAR ESE SALTO DE CALIDAD O CUALITATIVO ALUDIDO. VA A RESULTAR IMPOSIBLE QUE UN PRODUCTO SEA SOBRELLEVADO A LA PERFECCION SI TODOS LOS SECTORES INVOLUCRADOS NO CONTRIBUYEN.</a:t>
            </a:r>
            <a:endParaRPr lang="es-ES" dirty="0" smtClean="0">
              <a:latin typeface="Arial Rounded MT Bold" pitchFamily="34" charset="0"/>
            </a:endParaRPr>
          </a:p>
          <a:p>
            <a:pPr algn="just">
              <a:lnSpc>
                <a:spcPct val="150000"/>
              </a:lnSpc>
            </a:pPr>
            <a:endParaRPr lang="es-AR" dirty="0" smtClean="0"/>
          </a:p>
          <a:p>
            <a:pPr algn="just">
              <a:lnSpc>
                <a:spcPct val="150000"/>
              </a:lnSpc>
            </a:pPr>
            <a:endParaRPr lang="es-ES" dirty="0" smtClean="0"/>
          </a:p>
          <a:p>
            <a:pPr algn="just">
              <a:lnSpc>
                <a:spcPct val="150000"/>
              </a:lnSpc>
            </a:pPr>
            <a:r>
              <a:rPr lang="es-AR" dirty="0" smtClean="0"/>
              <a:t>                                                                               </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52736"/>
            <a:ext cx="9144000" cy="5355312"/>
          </a:xfrm>
          <a:prstGeom prst="rect">
            <a:avLst/>
          </a:prstGeom>
          <a:noFill/>
        </p:spPr>
        <p:txBody>
          <a:bodyPr wrap="square" rtlCol="0">
            <a:spAutoFit/>
          </a:bodyPr>
          <a:lstStyle/>
          <a:p>
            <a:pPr algn="ctr">
              <a:lnSpc>
                <a:spcPct val="150000"/>
              </a:lnSpc>
            </a:pPr>
            <a:r>
              <a:rPr lang="es-AR" b="1" u="sng" dirty="0" smtClean="0">
                <a:latin typeface="Arial Rounded MT Bold" pitchFamily="34" charset="0"/>
              </a:rPr>
              <a:t>ACCIONES</a:t>
            </a:r>
            <a:endParaRPr lang="es-ES" u="sng" dirty="0" smtClean="0">
              <a:latin typeface="Arial Rounded MT Bold" pitchFamily="34" charset="0"/>
            </a:endParaRPr>
          </a:p>
          <a:p>
            <a:pPr algn="just">
              <a:lnSpc>
                <a:spcPct val="150000"/>
              </a:lnSpc>
            </a:pPr>
            <a:r>
              <a:rPr lang="es-AR" b="1" dirty="0" smtClean="0">
                <a:latin typeface="Arial Rounded MT Bold" pitchFamily="34" charset="0"/>
              </a:rPr>
              <a:t> </a:t>
            </a:r>
            <a:endParaRPr lang="es-ES" dirty="0" smtClean="0">
              <a:latin typeface="Arial Rounded MT Bold" pitchFamily="34" charset="0"/>
            </a:endParaRPr>
          </a:p>
          <a:p>
            <a:pPr lvl="0" algn="just">
              <a:lnSpc>
                <a:spcPct val="150000"/>
              </a:lnSpc>
            </a:pPr>
            <a:r>
              <a:rPr lang="es-AR" dirty="0" smtClean="0">
                <a:latin typeface="Arial Rounded MT Bold" pitchFamily="34" charset="0"/>
              </a:rPr>
              <a:t>DEBEMOS CONTINUAR CON LA IMPLEMENTACION DE CURSOS Y TALLERES INTERNOS CON ASISTENCIA DE TODOS LOS PARTICIPANTES DE LOS CIRCUITOS DE UN TRAMITE ESPECIFICO A TRATAR. NO SOLO DE LA GERENCIA PREVISIONAL.</a:t>
            </a:r>
            <a:endParaRPr lang="es-ES"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lvl="0" algn="just">
              <a:lnSpc>
                <a:spcPct val="150000"/>
              </a:lnSpc>
            </a:pPr>
            <a:r>
              <a:rPr lang="es-AR" dirty="0" smtClean="0">
                <a:latin typeface="Arial Rounded MT Bold" pitchFamily="34" charset="0"/>
              </a:rPr>
              <a:t>IMPLEMENTAR REUNIONES SEMANALES DE UNA HORA POR LO MENOS ENTRE TODOS LOS GERENTES Y SUBGERENTES CON EL OBJETO DE DISCUTIR LAS POLITICAS DE LOS PROCEDIMIENTOS Y LAS FALENCIAS QUE ENCONTRAMOS, COMO ASIMISMO LAS SOLUCIONES PARA ELLO. </a:t>
            </a:r>
            <a:endParaRPr lang="es-ES" dirty="0" smtClean="0">
              <a:latin typeface="Arial Rounded MT Bold" pitchFamily="34" charset="0"/>
            </a:endParaRPr>
          </a:p>
          <a:p>
            <a:pPr algn="just">
              <a:lnSpc>
                <a:spcPct val="150000"/>
              </a:lnSpc>
            </a:pPr>
            <a:r>
              <a:rPr lang="es-AR"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42984"/>
            <a:ext cx="9144000" cy="6186309"/>
          </a:xfrm>
          <a:prstGeom prst="rect">
            <a:avLst/>
          </a:prstGeom>
          <a:noFill/>
        </p:spPr>
        <p:txBody>
          <a:bodyPr wrap="square" rtlCol="0">
            <a:spAutoFit/>
          </a:bodyPr>
          <a:lstStyle/>
          <a:p>
            <a:pPr lvl="0" algn="just">
              <a:lnSpc>
                <a:spcPct val="150000"/>
              </a:lnSpc>
            </a:pPr>
            <a:r>
              <a:rPr lang="es-AR" dirty="0" smtClean="0">
                <a:latin typeface="Arial Rounded MT Bold" pitchFamily="34" charset="0"/>
              </a:rPr>
              <a:t>TAMBIEN PARA PLANIFICAR LOS CIRCUITOS DE TRAMITES INTERDISCIPLINARIOS Y QUE RECORREN DISTINTAS GERENCIAS, DE SIMILAR MANERA PROPICIAR UNA REUNIÓN MENSUAL DEL TITULAR DEL ORGANISMO CON LOS MANDOS MEDIOS, A LOS EFECTOS DE RECIBIR LAS DIRECTRICES EN FORMA CONJUNTA Y CONSENSUAR LAS ACCIONES PARA LOGRAR LAS METAS.</a:t>
            </a:r>
          </a:p>
          <a:p>
            <a:pPr lvl="0" algn="just">
              <a:lnSpc>
                <a:spcPct val="150000"/>
              </a:lnSpc>
            </a:pPr>
            <a:endParaRPr lang="es-ES" dirty="0" smtClean="0">
              <a:latin typeface="Arial Rounded MT Bold" pitchFamily="34" charset="0"/>
            </a:endParaRPr>
          </a:p>
          <a:p>
            <a:pPr algn="just">
              <a:lnSpc>
                <a:spcPct val="150000"/>
              </a:lnSpc>
            </a:pPr>
            <a:r>
              <a:rPr lang="es-AR" dirty="0" smtClean="0">
                <a:latin typeface="Arial Rounded MT Bold" pitchFamily="34" charset="0"/>
              </a:rPr>
              <a:t>PLANIFICAR ACCIONES EN ESTA GERENCIA EN EL CORTO, MEDIANO Y LARGO PLAZO CONFORME A LAS NECESIDADES DEL SERVICIO.</a:t>
            </a:r>
            <a:endParaRPr lang="es-ES" dirty="0" smtClean="0">
              <a:latin typeface="Arial Rounded MT Bold" pitchFamily="34" charset="0"/>
            </a:endParaRPr>
          </a:p>
          <a:p>
            <a:pPr algn="just">
              <a:lnSpc>
                <a:spcPct val="150000"/>
              </a:lnSpc>
            </a:pPr>
            <a:r>
              <a:rPr lang="es-AR" dirty="0" smtClean="0">
                <a:latin typeface="Arial Rounded MT Bold" pitchFamily="34" charset="0"/>
              </a:rPr>
              <a:t>CONSENSUAR CON LA SECRETARIA GENERAL, A TRAVES DEL DEPARTAMENTO PERSONAL, UNA POLITICA DE CONTROL EQUITATIVO ENTRE TODOS LOS RECURSOS HUMANOS, DE MANERA DE REASEGURAR LA EQUIDAD Y CON ELLO LOGRAR EL INCENTIVO EN LA PRODUCCION.</a:t>
            </a:r>
            <a:endParaRPr lang="es-ES" dirty="0" smtClean="0">
              <a:latin typeface="Arial Rounded MT Bold" pitchFamily="34" charset="0"/>
            </a:endParaRPr>
          </a:p>
          <a:p>
            <a:pPr algn="just">
              <a:lnSpc>
                <a:spcPct val="150000"/>
              </a:lnSpc>
            </a:pPr>
            <a:r>
              <a:rPr lang="es-AR"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836712"/>
            <a:ext cx="9144000" cy="5770811"/>
          </a:xfrm>
          <a:prstGeom prst="rect">
            <a:avLst/>
          </a:prstGeom>
          <a:noFill/>
        </p:spPr>
        <p:txBody>
          <a:bodyPr wrap="square" rtlCol="0">
            <a:spAutoFit/>
          </a:bodyPr>
          <a:lstStyle/>
          <a:p>
            <a:pPr lvl="0" algn="just">
              <a:lnSpc>
                <a:spcPct val="150000"/>
              </a:lnSpc>
            </a:pPr>
            <a:r>
              <a:rPr lang="es-AR" dirty="0" smtClean="0">
                <a:latin typeface="Arial Rounded MT Bold" pitchFamily="34" charset="0"/>
              </a:rPr>
              <a:t>REIMPLEMENTAR LAS DIRECTIVAS A TRAVES DE LOS INSTRUMENTOS LEGALES PERTINENTES, LLAMENSE CIRCULARES, MEMORANDUMS, DISPOSICIONES, ETC. REALIZARLO POR ESCRITO Y CON NOTIFICACIONES RESPECTIVAS. Y LAS EXPLICACIONES DE LOS ERRORES (DESCARGOS) TAMBIEN EN FORMA ESCRITA.</a:t>
            </a:r>
          </a:p>
          <a:p>
            <a:pPr lvl="0" algn="just">
              <a:lnSpc>
                <a:spcPct val="150000"/>
              </a:lnSpc>
            </a:pPr>
            <a:endParaRPr lang="es-ES" dirty="0" smtClean="0">
              <a:latin typeface="Arial Rounded MT Bold" pitchFamily="34" charset="0"/>
            </a:endParaRPr>
          </a:p>
          <a:p>
            <a:pPr algn="just">
              <a:lnSpc>
                <a:spcPct val="150000"/>
              </a:lnSpc>
            </a:pPr>
            <a:r>
              <a:rPr lang="es-AR" dirty="0" smtClean="0">
                <a:latin typeface="Arial Rounded MT Bold" pitchFamily="34" charset="0"/>
              </a:rPr>
              <a:t>PROPONERNOS EMPEZAR A DISEÑAR PARA LA GERENCIA LOS MANUALES DE MISIONES Y FUNCIONES Y EL DE PROCEDIMIENTO ADMINISTRATIVO, QUE VA A AYUDAR MUCHISIMO A LOS SECTORES EN EL QUEHACER COTIDIANO, ENTENDIENDO POR MANUAL DE MISIONES Y FUNCIONES  LA FUNCION DE CADA UNO, EL “QUE” HACE CADA UNO, Y POR MANUAL DE PROCEDIMIENTO ADMINISTRATIVO EL ”COMO” SE HACE CADA TRAMITE, CON QUE METODO, QUE FORMULARIOS SE UTILIZA  ETC.</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8929718" cy="4524315"/>
          </a:xfrm>
          <a:prstGeom prst="rect">
            <a:avLst/>
          </a:prstGeom>
          <a:noFill/>
        </p:spPr>
        <p:txBody>
          <a:bodyPr wrap="square" rtlCol="0">
            <a:spAutoFit/>
          </a:bodyPr>
          <a:lstStyle/>
          <a:p>
            <a:pPr algn="ctr">
              <a:lnSpc>
                <a:spcPct val="150000"/>
              </a:lnSpc>
            </a:pPr>
            <a:r>
              <a:rPr lang="es-AR" b="1" u="sng" dirty="0" smtClean="0">
                <a:latin typeface="Arial Rounded MT Bold" pitchFamily="34" charset="0"/>
              </a:rPr>
              <a:t>CONCLUSION</a:t>
            </a:r>
            <a:endParaRPr lang="es-ES" u="sng" dirty="0" smtClean="0">
              <a:latin typeface="Arial Rounded MT Bold" pitchFamily="34" charset="0"/>
            </a:endParaRPr>
          </a:p>
          <a:p>
            <a:pPr algn="just">
              <a:lnSpc>
                <a:spcPct val="150000"/>
              </a:lnSpc>
            </a:pPr>
            <a:r>
              <a:rPr lang="es-AR" dirty="0" smtClean="0">
                <a:latin typeface="Arial Rounded MT Bold" pitchFamily="34" charset="0"/>
              </a:rPr>
              <a:t> </a:t>
            </a:r>
            <a:endParaRPr lang="es-ES" dirty="0" smtClean="0">
              <a:latin typeface="Arial Rounded MT Bold" pitchFamily="34" charset="0"/>
            </a:endParaRPr>
          </a:p>
          <a:p>
            <a:pPr algn="just">
              <a:lnSpc>
                <a:spcPct val="150000"/>
              </a:lnSpc>
            </a:pPr>
            <a:r>
              <a:rPr lang="es-AR" dirty="0" smtClean="0">
                <a:latin typeface="Arial Rounded MT Bold" pitchFamily="34" charset="0"/>
              </a:rPr>
              <a:t>LA GERENCIA PREVISIONAL VA A SEGUIR ACOMPAÑANDO DESDE EL ESFUERZO LA TAREA QUE SE LLEVA ADELANTE COTIDIANAMENTE, PONIENDO ENFASIS EN REAFIRMAR EL COMPROMISO DE LLEGAR A LA EXCELENCIA, PERO VA A DEPENDER, SIN NINGUNA DUDA DE QUE TODAS LAS DEMAS ESTRUCTURAS ORGANICAS, ESTEN EN LA MISMA SINTONIA, Y QUE EN EL CONSENSO DE IDEAS Y ACCIONES PODAMOS DAR EL SALTO DE CALIDAD ALUDIDO, PARA CONVERTIRNOS EN EL MEJOR ORGANISMO DE LA PROVINCIA, DE MANERA  QUE SE PUEDA MEDIR Y COMPROBAR.</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142984"/>
            <a:ext cx="9001156" cy="923330"/>
          </a:xfrm>
          <a:prstGeom prst="rect">
            <a:avLst/>
          </a:prstGeom>
          <a:noFill/>
        </p:spPr>
        <p:txBody>
          <a:bodyPr wrap="square" rtlCol="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Rounded MT Bold" pitchFamily="34" charset="0"/>
              </a:rPr>
              <a:t>   </a:t>
            </a: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Rounded MT Bold" pitchFamily="34" charset="0"/>
              </a:rPr>
              <a:t>AREA SOCIAL</a:t>
            </a: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Rounded MT Bold" pitchFamily="34" charset="0"/>
            </a:endParaRPr>
          </a:p>
        </p:txBody>
      </p:sp>
      <p:pic>
        <p:nvPicPr>
          <p:cNvPr id="4" name="3 Imagen" descr="LOGO CPS NUEVO.jpg"/>
          <p:cNvPicPr>
            <a:picLocks noChangeAspect="1"/>
          </p:cNvPicPr>
          <p:nvPr/>
        </p:nvPicPr>
        <p:blipFill>
          <a:blip r:embed="rId2" cstate="print"/>
          <a:stretch>
            <a:fillRect/>
          </a:stretch>
        </p:blipFill>
        <p:spPr>
          <a:xfrm>
            <a:off x="1691680" y="2060848"/>
            <a:ext cx="6192168" cy="379882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786058"/>
            <a:ext cx="9144000" cy="1200329"/>
          </a:xfrm>
          <a:prstGeom prst="rect">
            <a:avLst/>
          </a:prstGeom>
          <a:noFill/>
        </p:spPr>
        <p:txBody>
          <a:bodyPr wrap="square" rtlCol="0">
            <a:spAutoFit/>
          </a:bodyPr>
          <a:lstStyle/>
          <a:p>
            <a:pPr algn="just"/>
            <a:r>
              <a:rPr lang="es-ES" sz="2400" dirty="0" smtClean="0">
                <a:latin typeface="Arial Rounded MT Bold" pitchFamily="34" charset="0"/>
              </a:rPr>
              <a:t>UN COMPROMISO Y DEDICACION QUE TENEMOS LOS AGENTES PREVISIONALES, ENFOCADO A LA INVERSION DE NUESTROS  BENEFICIARIOS. </a:t>
            </a:r>
            <a:endParaRPr lang="es-ES"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92696"/>
            <a:ext cx="9144000" cy="6217087"/>
          </a:xfrm>
          <a:prstGeom prst="rect">
            <a:avLst/>
          </a:prstGeom>
          <a:noFill/>
        </p:spPr>
        <p:txBody>
          <a:bodyPr wrap="square" rtlCol="0">
            <a:spAutoFit/>
          </a:bodyPr>
          <a:lstStyle/>
          <a:p>
            <a:pPr algn="ctr"/>
            <a:r>
              <a:rPr lang="es-ES" sz="2000" u="sng" dirty="0" smtClean="0">
                <a:latin typeface="Arial Rounded MT Bold" pitchFamily="34" charset="0"/>
              </a:rPr>
              <a:t>CENTRO DE JUBILADOS</a:t>
            </a:r>
          </a:p>
          <a:p>
            <a:endParaRPr lang="es-ES" dirty="0" smtClean="0">
              <a:latin typeface="Arial Rounded MT Bold" pitchFamily="34" charset="0"/>
            </a:endParaRPr>
          </a:p>
          <a:p>
            <a:pPr>
              <a:lnSpc>
                <a:spcPct val="200000"/>
              </a:lnSpc>
              <a:buFont typeface="Wingdings" pitchFamily="2" charset="2"/>
              <a:buChar char="ü"/>
            </a:pPr>
            <a:r>
              <a:rPr lang="es-ES" dirty="0" smtClean="0">
                <a:latin typeface="Arial Rounded MT Bold" pitchFamily="34" charset="0"/>
              </a:rPr>
              <a:t>RETIRADOS Y PENSIONADOS DE LA POLICIA.</a:t>
            </a:r>
          </a:p>
          <a:p>
            <a:pPr>
              <a:lnSpc>
                <a:spcPct val="200000"/>
              </a:lnSpc>
              <a:buFont typeface="Wingdings" pitchFamily="2" charset="2"/>
              <a:buChar char="ü"/>
            </a:pPr>
            <a:r>
              <a:rPr lang="es-ES" dirty="0" smtClean="0">
                <a:latin typeface="Arial Rounded MT Bold" pitchFamily="34" charset="0"/>
              </a:rPr>
              <a:t>DOCENTES JUBILADOS.</a:t>
            </a:r>
          </a:p>
          <a:p>
            <a:pPr>
              <a:lnSpc>
                <a:spcPct val="200000"/>
              </a:lnSpc>
              <a:buFont typeface="Wingdings" pitchFamily="2" charset="2"/>
              <a:buChar char="ü"/>
            </a:pPr>
            <a:r>
              <a:rPr lang="es-ES" dirty="0" smtClean="0">
                <a:latin typeface="Arial Rounded MT Bold" pitchFamily="34" charset="0"/>
              </a:rPr>
              <a:t>CASA DEL JUBILADO.</a:t>
            </a:r>
          </a:p>
          <a:p>
            <a:pPr>
              <a:lnSpc>
                <a:spcPct val="200000"/>
              </a:lnSpc>
              <a:buFont typeface="Wingdings" pitchFamily="2" charset="2"/>
              <a:buChar char="ü"/>
            </a:pPr>
            <a:r>
              <a:rPr lang="es-ES" dirty="0" smtClean="0">
                <a:latin typeface="Arial Rounded MT Bold" pitchFamily="34" charset="0"/>
              </a:rPr>
              <a:t>OTOÑO FELIZ.</a:t>
            </a:r>
          </a:p>
          <a:p>
            <a:pPr>
              <a:lnSpc>
                <a:spcPct val="200000"/>
              </a:lnSpc>
              <a:buFont typeface="Wingdings" pitchFamily="2" charset="2"/>
              <a:buChar char="ü"/>
            </a:pPr>
            <a:r>
              <a:rPr lang="es-ES" dirty="0" smtClean="0">
                <a:latin typeface="Arial Rounded MT Bold" pitchFamily="34" charset="0"/>
              </a:rPr>
              <a:t>COLIBRI.</a:t>
            </a:r>
          </a:p>
          <a:p>
            <a:pPr>
              <a:lnSpc>
                <a:spcPct val="200000"/>
              </a:lnSpc>
              <a:buFont typeface="Wingdings" pitchFamily="2" charset="2"/>
              <a:buChar char="ü"/>
            </a:pPr>
            <a:r>
              <a:rPr lang="es-ES" dirty="0" smtClean="0">
                <a:latin typeface="Arial Rounded MT Bold" pitchFamily="34" charset="0"/>
              </a:rPr>
              <a:t>60 PRIMAVERAS.</a:t>
            </a:r>
          </a:p>
          <a:p>
            <a:pPr>
              <a:lnSpc>
                <a:spcPct val="200000"/>
              </a:lnSpc>
              <a:buFont typeface="Wingdings" pitchFamily="2" charset="2"/>
              <a:buChar char="ü"/>
            </a:pPr>
            <a:r>
              <a:rPr lang="es-ES" dirty="0" smtClean="0">
                <a:latin typeface="Arial Rounded MT Bold" pitchFamily="34" charset="0"/>
              </a:rPr>
              <a:t>ASOCIACION DE PASIVOS DE IBARRETA (A.P.I.) VOLUNTAD.</a:t>
            </a:r>
          </a:p>
          <a:p>
            <a:pPr>
              <a:lnSpc>
                <a:spcPct val="200000"/>
              </a:lnSpc>
              <a:buFont typeface="Wingdings" pitchFamily="2" charset="2"/>
              <a:buChar char="ü"/>
            </a:pPr>
            <a:r>
              <a:rPr lang="es-ES" dirty="0" smtClean="0">
                <a:latin typeface="Arial Rounded MT Bold" pitchFamily="34" charset="0"/>
              </a:rPr>
              <a:t>GRUPO DE ALUMNOS DEL ESPACIO SALUDABLE.</a:t>
            </a:r>
          </a:p>
          <a:p>
            <a:pPr>
              <a:lnSpc>
                <a:spcPct val="200000"/>
              </a:lnSpc>
              <a:buFont typeface="Wingdings" pitchFamily="2" charset="2"/>
              <a:buChar char="ü"/>
            </a:pPr>
            <a:r>
              <a:rPr lang="es-ES" dirty="0" smtClean="0">
                <a:latin typeface="Arial Rounded MT Bold" pitchFamily="34" charset="0"/>
              </a:rPr>
              <a:t>ANEXO DE LA CAJA.</a:t>
            </a:r>
          </a:p>
          <a:p>
            <a:endParaRPr lang="es-ES" dirty="0" smtClean="0"/>
          </a:p>
          <a:p>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92696"/>
            <a:ext cx="8929718" cy="6463308"/>
          </a:xfrm>
          <a:prstGeom prst="rect">
            <a:avLst/>
          </a:prstGeom>
          <a:noFill/>
        </p:spPr>
        <p:txBody>
          <a:bodyPr wrap="square" rtlCol="0">
            <a:spAutoFit/>
          </a:bodyPr>
          <a:lstStyle/>
          <a:p>
            <a:pPr algn="ctr"/>
            <a:r>
              <a:rPr lang="es-ES" sz="1400" u="sng" dirty="0" smtClean="0">
                <a:latin typeface="Arial Rounded MT Bold" pitchFamily="34" charset="0"/>
              </a:rPr>
              <a:t>ACTIVIDADES</a:t>
            </a:r>
          </a:p>
          <a:p>
            <a:endParaRPr lang="es-ES" sz="1400" dirty="0" smtClean="0">
              <a:latin typeface="Arial Rounded MT Bold" pitchFamily="34" charset="0"/>
            </a:endParaRPr>
          </a:p>
          <a:p>
            <a:r>
              <a:rPr lang="es-ES" sz="1400" u="sng" dirty="0" smtClean="0">
                <a:latin typeface="Arial Rounded MT Bold" pitchFamily="34" charset="0"/>
              </a:rPr>
              <a:t>TIPOS DE ACTIVIDADES</a:t>
            </a:r>
          </a:p>
          <a:p>
            <a:pPr>
              <a:lnSpc>
                <a:spcPct val="200000"/>
              </a:lnSpc>
              <a:buFont typeface="Wingdings" pitchFamily="2" charset="2"/>
              <a:buChar char="ü"/>
            </a:pPr>
            <a:r>
              <a:rPr lang="es-ES" sz="1400" dirty="0" smtClean="0">
                <a:latin typeface="Arial Rounded MT Bold" pitchFamily="34" charset="0"/>
              </a:rPr>
              <a:t> SALUD (VACUNACION CONTRA LA GRIPE Y NEUMOCOCO)</a:t>
            </a:r>
          </a:p>
          <a:p>
            <a:pPr>
              <a:lnSpc>
                <a:spcPct val="200000"/>
              </a:lnSpc>
              <a:buFont typeface="Wingdings" pitchFamily="2" charset="2"/>
              <a:buChar char="ü"/>
            </a:pPr>
            <a:r>
              <a:rPr lang="es-ES" sz="1400" dirty="0" smtClean="0">
                <a:latin typeface="Arial Rounded MT Bold" pitchFamily="34" charset="0"/>
              </a:rPr>
              <a:t> RECREO PSICO-SOCIAL (GIMNASIA COGNITIVA)</a:t>
            </a:r>
          </a:p>
          <a:p>
            <a:pPr>
              <a:lnSpc>
                <a:spcPct val="200000"/>
              </a:lnSpc>
              <a:buFont typeface="Wingdings" pitchFamily="2" charset="2"/>
              <a:buChar char="ü"/>
            </a:pPr>
            <a:r>
              <a:rPr lang="es-ES" sz="1400" dirty="0" smtClean="0">
                <a:latin typeface="Arial Rounded MT Bold" pitchFamily="34" charset="0"/>
              </a:rPr>
              <a:t> GIMNASIA TERAPEUTICA</a:t>
            </a:r>
          </a:p>
          <a:p>
            <a:pPr>
              <a:lnSpc>
                <a:spcPct val="200000"/>
              </a:lnSpc>
              <a:buFont typeface="Wingdings" pitchFamily="2" charset="2"/>
              <a:buChar char="ü"/>
            </a:pPr>
            <a:r>
              <a:rPr lang="es-ES" sz="1400" dirty="0" smtClean="0">
                <a:latin typeface="Arial Rounded MT Bold" pitchFamily="34" charset="0"/>
              </a:rPr>
              <a:t> GIMNASIA SALUDABLE/INTERGENERACIONAL</a:t>
            </a:r>
          </a:p>
          <a:p>
            <a:pPr>
              <a:lnSpc>
                <a:spcPct val="200000"/>
              </a:lnSpc>
              <a:buFont typeface="Wingdings" pitchFamily="2" charset="2"/>
              <a:buChar char="ü"/>
            </a:pPr>
            <a:r>
              <a:rPr lang="es-ES" sz="1400" dirty="0" smtClean="0">
                <a:latin typeface="Arial Rounded MT Bold" pitchFamily="34" charset="0"/>
              </a:rPr>
              <a:t> CHARLA DE EDUCACION FINANCIERA (BCO. FORMOSA)</a:t>
            </a:r>
          </a:p>
          <a:p>
            <a:pPr>
              <a:lnSpc>
                <a:spcPct val="200000"/>
              </a:lnSpc>
              <a:buFont typeface="Wingdings" pitchFamily="2" charset="2"/>
              <a:buChar char="ü"/>
            </a:pPr>
            <a:r>
              <a:rPr lang="es-ES" sz="1400" dirty="0" smtClean="0">
                <a:latin typeface="Arial Rounded MT Bold" pitchFamily="34" charset="0"/>
              </a:rPr>
              <a:t> INFORMATICA Y TECNOLOGIA</a:t>
            </a:r>
          </a:p>
          <a:p>
            <a:pPr>
              <a:lnSpc>
                <a:spcPct val="200000"/>
              </a:lnSpc>
              <a:buFont typeface="Wingdings" pitchFamily="2" charset="2"/>
              <a:buChar char="ü"/>
            </a:pPr>
            <a:r>
              <a:rPr lang="es-ES" sz="1400" dirty="0" smtClean="0">
                <a:latin typeface="Arial Rounded MT Bold" pitchFamily="34" charset="0"/>
              </a:rPr>
              <a:t> PINTURA</a:t>
            </a:r>
          </a:p>
          <a:p>
            <a:pPr>
              <a:lnSpc>
                <a:spcPct val="200000"/>
              </a:lnSpc>
              <a:buFont typeface="Wingdings" pitchFamily="2" charset="2"/>
              <a:buChar char="ü"/>
            </a:pPr>
            <a:r>
              <a:rPr lang="es-ES" sz="1400" dirty="0" smtClean="0">
                <a:latin typeface="Arial Rounded MT Bold" pitchFamily="34" charset="0"/>
              </a:rPr>
              <a:t> FOLKLORE/TANGO</a:t>
            </a:r>
          </a:p>
          <a:p>
            <a:pPr>
              <a:lnSpc>
                <a:spcPct val="200000"/>
              </a:lnSpc>
              <a:buFont typeface="Wingdings" pitchFamily="2" charset="2"/>
              <a:buChar char="ü"/>
            </a:pPr>
            <a:r>
              <a:rPr lang="es-ES" sz="1400" dirty="0" smtClean="0">
                <a:latin typeface="Arial Rounded MT Bold" pitchFamily="34" charset="0"/>
              </a:rPr>
              <a:t> CORO Y ORQUESTA</a:t>
            </a:r>
          </a:p>
          <a:p>
            <a:pPr>
              <a:lnSpc>
                <a:spcPct val="200000"/>
              </a:lnSpc>
              <a:buFont typeface="Wingdings" pitchFamily="2" charset="2"/>
              <a:buChar char="ü"/>
            </a:pPr>
            <a:r>
              <a:rPr lang="es-ES" sz="1400" dirty="0" smtClean="0">
                <a:latin typeface="Arial Rounded MT Bold" pitchFamily="34" charset="0"/>
              </a:rPr>
              <a:t> TALLER LITERARIO (CAFE LITERARIO)</a:t>
            </a:r>
          </a:p>
          <a:p>
            <a:pPr>
              <a:lnSpc>
                <a:spcPct val="200000"/>
              </a:lnSpc>
              <a:buFont typeface="Wingdings" pitchFamily="2" charset="2"/>
              <a:buChar char="ü"/>
            </a:pPr>
            <a:r>
              <a:rPr lang="es-ES" sz="1400" dirty="0" smtClean="0">
                <a:latin typeface="Arial Rounded MT Bold" pitchFamily="34" charset="0"/>
              </a:rPr>
              <a:t> COCINA</a:t>
            </a:r>
          </a:p>
          <a:p>
            <a:pPr>
              <a:lnSpc>
                <a:spcPct val="200000"/>
              </a:lnSpc>
              <a:buFont typeface="Wingdings" pitchFamily="2" charset="2"/>
              <a:buChar char="ü"/>
            </a:pPr>
            <a:r>
              <a:rPr lang="es-ES" sz="1400" dirty="0" smtClean="0">
                <a:latin typeface="Arial Rounded MT Bold" pitchFamily="34" charset="0"/>
              </a:rPr>
              <a:t> VIAJES, TURISMO SOCIAL.</a:t>
            </a:r>
          </a:p>
          <a:p>
            <a:endParaRPr lang="es-ES" dirty="0" smtClean="0"/>
          </a:p>
          <a:p>
            <a:pPr>
              <a:buFont typeface="Arial" pitchFamily="34" charset="0"/>
              <a:buChar char="•"/>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52736"/>
            <a:ext cx="9144000" cy="4247317"/>
          </a:xfrm>
          <a:prstGeom prst="rect">
            <a:avLst/>
          </a:prstGeom>
          <a:noFill/>
        </p:spPr>
        <p:txBody>
          <a:bodyPr wrap="square" rtlCol="0">
            <a:spAutoFit/>
          </a:bodyPr>
          <a:lstStyle/>
          <a:p>
            <a:pPr algn="just"/>
            <a:endParaRPr lang="es-ES" dirty="0" smtClean="0">
              <a:latin typeface="Arial Rounded MT Bold" pitchFamily="34" charset="0"/>
            </a:endParaRPr>
          </a:p>
          <a:p>
            <a:pPr algn="just"/>
            <a:r>
              <a:rPr lang="es-ES" dirty="0" smtClean="0">
                <a:latin typeface="Arial Rounded MT Bold" pitchFamily="34" charset="0"/>
              </a:rPr>
              <a:t>LA SECRETARIA GENERAL ORIENTA SU ACCIONAR  SEGUN LA VISION, MISION Y VALORES QUE SE ENUNCIAN A CONTINUACION.</a:t>
            </a:r>
          </a:p>
          <a:p>
            <a:pPr algn="just"/>
            <a:endParaRPr lang="es-ES" dirty="0" smtClean="0">
              <a:latin typeface="Arial Rounded MT Bold" pitchFamily="34" charset="0"/>
            </a:endParaRPr>
          </a:p>
          <a:p>
            <a:pPr algn="just"/>
            <a:r>
              <a:rPr lang="es-ES" b="1" i="1" u="sng" dirty="0" smtClean="0">
                <a:latin typeface="Arial Rounded MT Bold" pitchFamily="34" charset="0"/>
              </a:rPr>
              <a:t>MISION</a:t>
            </a:r>
          </a:p>
          <a:p>
            <a:pPr algn="just"/>
            <a:endParaRPr lang="es-ES" b="1" i="1" u="sng" dirty="0" smtClean="0">
              <a:latin typeface="Arial Rounded MT Bold" pitchFamily="34" charset="0"/>
            </a:endParaRPr>
          </a:p>
          <a:p>
            <a:pPr algn="just"/>
            <a:r>
              <a:rPr lang="es-ES" dirty="0" smtClean="0">
                <a:latin typeface="Arial Rounded MT Bold" pitchFamily="34" charset="0"/>
              </a:rPr>
              <a:t>LA SECRETARIA GENERAL, TIENE A CARGO LOS SIGUIENTES DEPARTAMENTOS: </a:t>
            </a:r>
            <a:r>
              <a:rPr lang="es-ES" i="1" dirty="0" smtClean="0">
                <a:latin typeface="Arial Rounded MT Bold" pitchFamily="34" charset="0"/>
              </a:rPr>
              <a:t>MESA DE ENTRADAS Y SALIDAS E INICIACION DE BENEFICIOS; DESPACHO; PERSONAL; ASESORIA MEDICA Y EL SECTOR MANTENIMIENTO.</a:t>
            </a:r>
            <a:r>
              <a:rPr lang="es-ES" dirty="0" smtClean="0">
                <a:latin typeface="Arial Rounded MT Bold" pitchFamily="34" charset="0"/>
              </a:rPr>
              <a:t> </a:t>
            </a:r>
          </a:p>
          <a:p>
            <a:pPr algn="just"/>
            <a:endParaRPr lang="es-ES" dirty="0" smtClean="0">
              <a:latin typeface="Arial Rounded MT Bold" pitchFamily="34" charset="0"/>
            </a:endParaRPr>
          </a:p>
          <a:p>
            <a:pPr algn="just"/>
            <a:r>
              <a:rPr lang="es-ES" dirty="0" smtClean="0">
                <a:latin typeface="Arial Rounded MT Bold" pitchFamily="34" charset="0"/>
              </a:rPr>
              <a:t>SE OCUPA   DE  COORDINAR Y CONTROLAR  LAS ACTIVIDADES QUE EN ELLAS SE REALIZAN  PARA LOGRAR EL ALCANCE DE LOS OBJETIVOS  DE LA INSTITUCION MEDIANTE EL EMPLEO ADECUADO DE RECURSOS Y SIEMPRE EN UN MARCO LEGAL.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 PAMPA\LA PAMPA\30738362_389472981519728_3927256922704607914_n.jpg"/>
          <p:cNvPicPr>
            <a:picLocks noChangeAspect="1" noChangeArrowheads="1"/>
          </p:cNvPicPr>
          <p:nvPr/>
        </p:nvPicPr>
        <p:blipFill>
          <a:blip r:embed="rId2" cstate="print"/>
          <a:srcRect/>
          <a:stretch>
            <a:fillRect/>
          </a:stretch>
        </p:blipFill>
        <p:spPr bwMode="auto">
          <a:xfrm>
            <a:off x="2915816" y="1556792"/>
            <a:ext cx="3444984" cy="4593311"/>
          </a:xfrm>
          <a:prstGeom prst="rect">
            <a:avLst/>
          </a:prstGeom>
          <a:noFill/>
        </p:spPr>
      </p:pic>
      <p:sp>
        <p:nvSpPr>
          <p:cNvPr id="3" name="2 CuadroTexto"/>
          <p:cNvSpPr txBox="1"/>
          <p:nvPr/>
        </p:nvSpPr>
        <p:spPr>
          <a:xfrm>
            <a:off x="0" y="1000108"/>
            <a:ext cx="9144000" cy="461665"/>
          </a:xfrm>
          <a:prstGeom prst="rect">
            <a:avLst/>
          </a:prstGeom>
          <a:noFill/>
        </p:spPr>
        <p:txBody>
          <a:bodyPr wrap="square" rtlCol="0">
            <a:spAutoFit/>
          </a:bodyPr>
          <a:lstStyle/>
          <a:p>
            <a:pPr algn="ctr"/>
            <a:r>
              <a:rPr lang="es-ES" sz="2400" u="sng" dirty="0" smtClean="0">
                <a:latin typeface="Arial Rounded MT Bold" pitchFamily="34" charset="0"/>
              </a:rPr>
              <a:t>VACUNACION CONTRA LA GRIPE Y NEUMOCOCO</a:t>
            </a:r>
            <a:endParaRPr lang="es-ES" sz="2400" u="sng" dirty="0">
              <a:latin typeface="Arial Rounded MT Bol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000108"/>
            <a:ext cx="8215370" cy="523220"/>
          </a:xfrm>
          <a:prstGeom prst="rect">
            <a:avLst/>
          </a:prstGeom>
          <a:noFill/>
        </p:spPr>
        <p:txBody>
          <a:bodyPr wrap="square" rtlCol="0">
            <a:spAutoFit/>
          </a:bodyPr>
          <a:lstStyle/>
          <a:p>
            <a:pPr algn="ctr"/>
            <a:r>
              <a:rPr lang="es-ES" sz="2800" u="sng" dirty="0" smtClean="0">
                <a:latin typeface="Arial Rounded MT Bold" pitchFamily="34" charset="0"/>
              </a:rPr>
              <a:t>GIMNASIA TERAPEUTICA</a:t>
            </a:r>
            <a:endParaRPr lang="es-ES" sz="2800" u="sng" dirty="0">
              <a:latin typeface="Arial Rounded MT Bold" pitchFamily="34" charset="0"/>
            </a:endParaRPr>
          </a:p>
        </p:txBody>
      </p:sp>
      <p:pic>
        <p:nvPicPr>
          <p:cNvPr id="4098" name="Picture 2" descr="F:\LA PAMPA\LA PAMPA\20180504_101532.jpg"/>
          <p:cNvPicPr>
            <a:picLocks noChangeAspect="1" noChangeArrowheads="1"/>
          </p:cNvPicPr>
          <p:nvPr/>
        </p:nvPicPr>
        <p:blipFill>
          <a:blip r:embed="rId2" cstate="print"/>
          <a:srcRect/>
          <a:stretch>
            <a:fillRect/>
          </a:stretch>
        </p:blipFill>
        <p:spPr bwMode="auto">
          <a:xfrm>
            <a:off x="1691680" y="1844824"/>
            <a:ext cx="5544616" cy="415846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1071546"/>
            <a:ext cx="8072494" cy="461665"/>
          </a:xfrm>
          <a:prstGeom prst="rect">
            <a:avLst/>
          </a:prstGeom>
          <a:noFill/>
        </p:spPr>
        <p:txBody>
          <a:bodyPr wrap="square" rtlCol="0">
            <a:spAutoFit/>
          </a:bodyPr>
          <a:lstStyle/>
          <a:p>
            <a:pPr algn="ctr"/>
            <a:r>
              <a:rPr lang="es-ES" sz="2400" u="sng" dirty="0" smtClean="0">
                <a:latin typeface="Arial Rounded MT Bold" pitchFamily="34" charset="0"/>
              </a:rPr>
              <a:t>    GIMNASIA INTERGENERACIONAL/SALUDABLE</a:t>
            </a:r>
            <a:endParaRPr lang="es-ES" sz="2400" u="sng" dirty="0">
              <a:latin typeface="Arial Rounded MT Bold" pitchFamily="34" charset="0"/>
            </a:endParaRPr>
          </a:p>
        </p:txBody>
      </p:sp>
      <p:pic>
        <p:nvPicPr>
          <p:cNvPr id="5122" name="Picture 2" descr="F:\LA PAMPA\LA PAMPA\20180607_164634.jpg"/>
          <p:cNvPicPr>
            <a:picLocks noChangeAspect="1" noChangeArrowheads="1"/>
          </p:cNvPicPr>
          <p:nvPr/>
        </p:nvPicPr>
        <p:blipFill>
          <a:blip r:embed="rId2" cstate="print"/>
          <a:srcRect/>
          <a:stretch>
            <a:fillRect/>
          </a:stretch>
        </p:blipFill>
        <p:spPr bwMode="auto">
          <a:xfrm>
            <a:off x="4857752" y="1785926"/>
            <a:ext cx="4106736" cy="4092120"/>
          </a:xfrm>
          <a:prstGeom prst="rect">
            <a:avLst/>
          </a:prstGeom>
          <a:noFill/>
        </p:spPr>
      </p:pic>
      <p:pic>
        <p:nvPicPr>
          <p:cNvPr id="5" name="4 Imagen" descr="HUGO.PNG"/>
          <p:cNvPicPr>
            <a:picLocks noChangeAspect="1"/>
          </p:cNvPicPr>
          <p:nvPr/>
        </p:nvPicPr>
        <p:blipFill>
          <a:blip r:embed="rId3" cstate="print"/>
          <a:stretch>
            <a:fillRect/>
          </a:stretch>
        </p:blipFill>
        <p:spPr>
          <a:xfrm>
            <a:off x="428596" y="1785926"/>
            <a:ext cx="4071966" cy="413660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42984"/>
            <a:ext cx="9144000" cy="461665"/>
          </a:xfrm>
          <a:prstGeom prst="rect">
            <a:avLst/>
          </a:prstGeom>
          <a:noFill/>
        </p:spPr>
        <p:txBody>
          <a:bodyPr wrap="square" rtlCol="0">
            <a:spAutoFit/>
          </a:bodyPr>
          <a:lstStyle/>
          <a:p>
            <a:pPr algn="ctr"/>
            <a:r>
              <a:rPr lang="es-ES" sz="2400" u="sng" dirty="0" smtClean="0">
                <a:latin typeface="Arial Rounded MT Bold" pitchFamily="34" charset="0"/>
              </a:rPr>
              <a:t>CAPACITACION DE EDUCACION FINANCIERA (BCO. FSA)</a:t>
            </a:r>
            <a:endParaRPr lang="es-ES" sz="2400" u="sng" dirty="0">
              <a:latin typeface="Arial Rounded MT Bold" pitchFamily="34" charset="0"/>
            </a:endParaRPr>
          </a:p>
        </p:txBody>
      </p:sp>
      <p:pic>
        <p:nvPicPr>
          <p:cNvPr id="4" name="3 Imagen" descr="BANCO.JPG"/>
          <p:cNvPicPr>
            <a:picLocks noChangeAspect="1"/>
          </p:cNvPicPr>
          <p:nvPr/>
        </p:nvPicPr>
        <p:blipFill>
          <a:blip r:embed="rId2" cstate="print"/>
          <a:stretch>
            <a:fillRect/>
          </a:stretch>
        </p:blipFill>
        <p:spPr>
          <a:xfrm>
            <a:off x="1763688" y="1772816"/>
            <a:ext cx="5857916" cy="439343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42984"/>
            <a:ext cx="9144000" cy="523220"/>
          </a:xfrm>
          <a:prstGeom prst="rect">
            <a:avLst/>
          </a:prstGeom>
          <a:noFill/>
        </p:spPr>
        <p:txBody>
          <a:bodyPr wrap="square" rtlCol="0">
            <a:spAutoFit/>
          </a:bodyPr>
          <a:lstStyle/>
          <a:p>
            <a:pPr algn="ctr"/>
            <a:r>
              <a:rPr lang="es-ES" sz="2800" u="sng" dirty="0" smtClean="0">
                <a:latin typeface="Arial Rounded MT Bold" pitchFamily="34" charset="0"/>
              </a:rPr>
              <a:t>INFORMATICA Y TECNOLOGIA</a:t>
            </a:r>
            <a:endParaRPr lang="es-ES" sz="2800" u="sng" dirty="0">
              <a:latin typeface="Arial Rounded MT Bold" pitchFamily="34" charset="0"/>
            </a:endParaRPr>
          </a:p>
        </p:txBody>
      </p:sp>
      <p:pic>
        <p:nvPicPr>
          <p:cNvPr id="3" name="2 Imagen" descr="INFORMATICA.PNG"/>
          <p:cNvPicPr>
            <a:picLocks noChangeAspect="1"/>
          </p:cNvPicPr>
          <p:nvPr/>
        </p:nvPicPr>
        <p:blipFill>
          <a:blip r:embed="rId2" cstate="print"/>
          <a:stretch>
            <a:fillRect/>
          </a:stretch>
        </p:blipFill>
        <p:spPr>
          <a:xfrm>
            <a:off x="611560" y="1988840"/>
            <a:ext cx="3786214" cy="3810028"/>
          </a:xfrm>
          <a:prstGeom prst="rect">
            <a:avLst/>
          </a:prstGeom>
        </p:spPr>
      </p:pic>
      <p:pic>
        <p:nvPicPr>
          <p:cNvPr id="4" name="3 Imagen" descr="INFORMATICA2.PNG"/>
          <p:cNvPicPr>
            <a:picLocks noChangeAspect="1"/>
          </p:cNvPicPr>
          <p:nvPr/>
        </p:nvPicPr>
        <p:blipFill>
          <a:blip r:embed="rId3" cstate="print"/>
          <a:stretch>
            <a:fillRect/>
          </a:stretch>
        </p:blipFill>
        <p:spPr>
          <a:xfrm>
            <a:off x="4860032" y="1916832"/>
            <a:ext cx="3804496" cy="381642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764704"/>
            <a:ext cx="8358246" cy="523220"/>
          </a:xfrm>
          <a:prstGeom prst="rect">
            <a:avLst/>
          </a:prstGeom>
          <a:noFill/>
        </p:spPr>
        <p:txBody>
          <a:bodyPr wrap="square" rtlCol="0">
            <a:spAutoFit/>
          </a:bodyPr>
          <a:lstStyle/>
          <a:p>
            <a:pPr algn="ctr"/>
            <a:r>
              <a:rPr lang="es-ES" sz="2800" u="sng" dirty="0" smtClean="0">
                <a:latin typeface="Arial Rounded MT Bold" pitchFamily="34" charset="0"/>
              </a:rPr>
              <a:t>PINTURAS</a:t>
            </a:r>
            <a:endParaRPr lang="es-ES" sz="2800" u="sng" dirty="0">
              <a:latin typeface="Arial Rounded MT Bold" pitchFamily="34" charset="0"/>
            </a:endParaRPr>
          </a:p>
        </p:txBody>
      </p:sp>
      <p:pic>
        <p:nvPicPr>
          <p:cNvPr id="4" name="3 Imagen" descr="PINTURA.JPG"/>
          <p:cNvPicPr>
            <a:picLocks noChangeAspect="1"/>
          </p:cNvPicPr>
          <p:nvPr/>
        </p:nvPicPr>
        <p:blipFill>
          <a:blip r:embed="rId2" cstate="print"/>
          <a:stretch>
            <a:fillRect/>
          </a:stretch>
        </p:blipFill>
        <p:spPr>
          <a:xfrm>
            <a:off x="2699792" y="1340768"/>
            <a:ext cx="3888432" cy="518457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1000108"/>
            <a:ext cx="8215370" cy="584775"/>
          </a:xfrm>
          <a:prstGeom prst="rect">
            <a:avLst/>
          </a:prstGeom>
          <a:noFill/>
        </p:spPr>
        <p:txBody>
          <a:bodyPr wrap="square" rtlCol="0">
            <a:spAutoFit/>
          </a:bodyPr>
          <a:lstStyle/>
          <a:p>
            <a:pPr algn="ctr"/>
            <a:r>
              <a:rPr lang="es-ES" sz="3200" u="sng" dirty="0" smtClean="0">
                <a:latin typeface="Arial Rounded MT Bold" pitchFamily="34" charset="0"/>
              </a:rPr>
              <a:t>FOLKLORE Y TANGO</a:t>
            </a:r>
            <a:endParaRPr lang="es-ES" sz="3200" u="sng" dirty="0">
              <a:latin typeface="Arial Rounded MT Bold" pitchFamily="34" charset="0"/>
            </a:endParaRPr>
          </a:p>
        </p:txBody>
      </p:sp>
      <p:pic>
        <p:nvPicPr>
          <p:cNvPr id="3" name="2 Imagen" descr="FOLKLORE.JPG"/>
          <p:cNvPicPr>
            <a:picLocks noChangeAspect="1"/>
          </p:cNvPicPr>
          <p:nvPr/>
        </p:nvPicPr>
        <p:blipFill>
          <a:blip r:embed="rId2" cstate="print"/>
          <a:stretch>
            <a:fillRect/>
          </a:stretch>
        </p:blipFill>
        <p:spPr>
          <a:xfrm>
            <a:off x="395535" y="1916832"/>
            <a:ext cx="3935873" cy="3384376"/>
          </a:xfrm>
          <a:prstGeom prst="rect">
            <a:avLst/>
          </a:prstGeom>
        </p:spPr>
      </p:pic>
      <p:pic>
        <p:nvPicPr>
          <p:cNvPr id="4" name="3 Imagen" descr="CORO.JPG"/>
          <p:cNvPicPr>
            <a:picLocks noChangeAspect="1"/>
          </p:cNvPicPr>
          <p:nvPr/>
        </p:nvPicPr>
        <p:blipFill>
          <a:blip r:embed="rId3" cstate="print"/>
          <a:stretch>
            <a:fillRect/>
          </a:stretch>
        </p:blipFill>
        <p:spPr>
          <a:xfrm>
            <a:off x="4572000" y="1916832"/>
            <a:ext cx="4392488" cy="3312369"/>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071546"/>
            <a:ext cx="7929618" cy="523220"/>
          </a:xfrm>
          <a:prstGeom prst="rect">
            <a:avLst/>
          </a:prstGeom>
          <a:noFill/>
        </p:spPr>
        <p:txBody>
          <a:bodyPr wrap="square" rtlCol="0">
            <a:spAutoFit/>
          </a:bodyPr>
          <a:lstStyle/>
          <a:p>
            <a:pPr algn="ctr"/>
            <a:r>
              <a:rPr lang="es-ES" sz="2800" u="sng" dirty="0" smtClean="0">
                <a:latin typeface="Arial Rounded MT Bold" pitchFamily="34" charset="0"/>
              </a:rPr>
              <a:t>COCINA</a:t>
            </a:r>
            <a:endParaRPr lang="es-ES" sz="2800" u="sng" dirty="0">
              <a:latin typeface="Arial Rounded MT Bold" pitchFamily="34" charset="0"/>
            </a:endParaRPr>
          </a:p>
        </p:txBody>
      </p:sp>
      <p:pic>
        <p:nvPicPr>
          <p:cNvPr id="5" name="4 Imagen" descr="COCINA.JPG"/>
          <p:cNvPicPr>
            <a:picLocks noChangeAspect="1"/>
          </p:cNvPicPr>
          <p:nvPr/>
        </p:nvPicPr>
        <p:blipFill>
          <a:blip r:embed="rId2" cstate="print"/>
          <a:stretch>
            <a:fillRect/>
          </a:stretch>
        </p:blipFill>
        <p:spPr>
          <a:xfrm>
            <a:off x="2786050" y="1785926"/>
            <a:ext cx="3429006" cy="4572008"/>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1357298"/>
            <a:ext cx="8001056" cy="584775"/>
          </a:xfrm>
          <a:prstGeom prst="rect">
            <a:avLst/>
          </a:prstGeom>
          <a:noFill/>
        </p:spPr>
        <p:txBody>
          <a:bodyPr wrap="square" rtlCol="0">
            <a:spAutoFit/>
          </a:bodyPr>
          <a:lstStyle/>
          <a:p>
            <a:pPr algn="ctr"/>
            <a:r>
              <a:rPr lang="es-ES" sz="3200" u="sng" dirty="0" smtClean="0">
                <a:latin typeface="Arial Rounded MT Bold" pitchFamily="34" charset="0"/>
              </a:rPr>
              <a:t>TURISMO SOCIAL</a:t>
            </a:r>
            <a:endParaRPr lang="es-ES" sz="3200" u="sng" dirty="0">
              <a:latin typeface="Arial Rounded MT Bold" pitchFamily="34" charset="0"/>
            </a:endParaRPr>
          </a:p>
        </p:txBody>
      </p:sp>
      <p:pic>
        <p:nvPicPr>
          <p:cNvPr id="3" name="2 Imagen" descr="36726358_433339557133070_1555559441472946176_n.jpg"/>
          <p:cNvPicPr>
            <a:picLocks noChangeAspect="1"/>
          </p:cNvPicPr>
          <p:nvPr/>
        </p:nvPicPr>
        <p:blipFill>
          <a:blip r:embed="rId2" cstate="print"/>
          <a:stretch>
            <a:fillRect/>
          </a:stretch>
        </p:blipFill>
        <p:spPr>
          <a:xfrm>
            <a:off x="2051720" y="2060848"/>
            <a:ext cx="5472608" cy="410445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_5137.jpg"/>
          <p:cNvPicPr>
            <a:picLocks noChangeAspect="1"/>
          </p:cNvPicPr>
          <p:nvPr/>
        </p:nvPicPr>
        <p:blipFill>
          <a:blip r:embed="rId2" cstate="print"/>
          <a:stretch>
            <a:fillRect/>
          </a:stretch>
        </p:blipFill>
        <p:spPr>
          <a:xfrm>
            <a:off x="5148064" y="836712"/>
            <a:ext cx="3083517" cy="2736304"/>
          </a:xfrm>
          <a:prstGeom prst="rect">
            <a:avLst/>
          </a:prstGeom>
        </p:spPr>
      </p:pic>
      <p:pic>
        <p:nvPicPr>
          <p:cNvPr id="3" name="2 Imagen" descr="IMG_5139.jpg"/>
          <p:cNvPicPr>
            <a:picLocks noChangeAspect="1"/>
          </p:cNvPicPr>
          <p:nvPr/>
        </p:nvPicPr>
        <p:blipFill>
          <a:blip r:embed="rId3" cstate="print"/>
          <a:stretch>
            <a:fillRect/>
          </a:stretch>
        </p:blipFill>
        <p:spPr>
          <a:xfrm>
            <a:off x="1547664" y="836712"/>
            <a:ext cx="3168352" cy="2751852"/>
          </a:xfrm>
          <a:prstGeom prst="rect">
            <a:avLst/>
          </a:prstGeom>
        </p:spPr>
      </p:pic>
      <p:pic>
        <p:nvPicPr>
          <p:cNvPr id="4" name="3 Imagen" descr="IMG_5140.jpg"/>
          <p:cNvPicPr>
            <a:picLocks noChangeAspect="1"/>
          </p:cNvPicPr>
          <p:nvPr/>
        </p:nvPicPr>
        <p:blipFill>
          <a:blip r:embed="rId4" cstate="print"/>
          <a:stretch>
            <a:fillRect/>
          </a:stretch>
        </p:blipFill>
        <p:spPr>
          <a:xfrm>
            <a:off x="1547664" y="3789040"/>
            <a:ext cx="3168352" cy="2645203"/>
          </a:xfrm>
          <a:prstGeom prst="rect">
            <a:avLst/>
          </a:prstGeom>
        </p:spPr>
      </p:pic>
      <p:pic>
        <p:nvPicPr>
          <p:cNvPr id="5" name="4 Imagen" descr="IMG_5138.jpg"/>
          <p:cNvPicPr>
            <a:picLocks noChangeAspect="1"/>
          </p:cNvPicPr>
          <p:nvPr/>
        </p:nvPicPr>
        <p:blipFill>
          <a:blip r:embed="rId5" cstate="print"/>
          <a:stretch>
            <a:fillRect/>
          </a:stretch>
        </p:blipFill>
        <p:spPr>
          <a:xfrm>
            <a:off x="5148064" y="3645024"/>
            <a:ext cx="3096344" cy="27512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5632311"/>
          </a:xfrm>
          <a:prstGeom prst="rect">
            <a:avLst/>
          </a:prstGeom>
          <a:noFill/>
        </p:spPr>
        <p:txBody>
          <a:bodyPr wrap="square" rtlCol="0">
            <a:spAutoFit/>
          </a:bodyPr>
          <a:lstStyle/>
          <a:p>
            <a:pPr algn="just"/>
            <a:r>
              <a:rPr lang="es-ES" b="1" i="1" u="sng" dirty="0" smtClean="0">
                <a:latin typeface="Arial Rounded MT Bold" pitchFamily="34" charset="0"/>
              </a:rPr>
              <a:t>VISION</a:t>
            </a:r>
          </a:p>
          <a:p>
            <a:pPr algn="just"/>
            <a:endParaRPr lang="es-ES" dirty="0" smtClean="0">
              <a:latin typeface="Arial Rounded MT Bold" pitchFamily="34" charset="0"/>
            </a:endParaRPr>
          </a:p>
          <a:p>
            <a:pPr algn="just"/>
            <a:r>
              <a:rPr lang="es-ES" dirty="0" smtClean="0">
                <a:latin typeface="Arial Rounded MT Bold" pitchFamily="34" charset="0"/>
              </a:rPr>
              <a:t>LA SECRETARIA GENERAL CONTRIBUIRA DE MANERA EFICIENTE EL CUMPLIMIENTO DE LOS OBJETIVOS DE LA INSTITUCION  A TRAVES DE LA AGILIZACION, COMPROMISO Y TRANSPARENCIA EN LAS FUNCIONES  DE CADA UNA DE LAS AREAS QUE LE COMPETEN.</a:t>
            </a:r>
          </a:p>
          <a:p>
            <a:pPr algn="just"/>
            <a:endParaRPr lang="es-ES" b="1" dirty="0" smtClean="0">
              <a:latin typeface="Arial Rounded MT Bold" pitchFamily="34" charset="0"/>
            </a:endParaRPr>
          </a:p>
          <a:p>
            <a:pPr algn="just"/>
            <a:r>
              <a:rPr lang="es-ES" b="1" i="1" u="sng" dirty="0" smtClean="0">
                <a:latin typeface="Arial Rounded MT Bold" pitchFamily="34" charset="0"/>
              </a:rPr>
              <a:t>VALORES</a:t>
            </a:r>
          </a:p>
          <a:p>
            <a:pPr algn="just"/>
            <a:endParaRPr lang="es-ES" b="1" i="1" u="sng" dirty="0" smtClean="0">
              <a:latin typeface="Arial Rounded MT Bold" pitchFamily="34" charset="0"/>
            </a:endParaRPr>
          </a:p>
          <a:p>
            <a:pPr marL="342900" indent="-342900" algn="just">
              <a:buFont typeface="Wingdings" pitchFamily="2" charset="2"/>
              <a:buChar char="ü"/>
            </a:pPr>
            <a:r>
              <a:rPr lang="es-ES" b="1" dirty="0" smtClean="0">
                <a:latin typeface="Arial Rounded MT Bold" pitchFamily="34" charset="0"/>
              </a:rPr>
              <a:t>INTEGRIDAD</a:t>
            </a:r>
            <a:r>
              <a:rPr lang="es-ES" dirty="0" smtClean="0">
                <a:latin typeface="Arial Rounded MT Bold" pitchFamily="34" charset="0"/>
              </a:rPr>
              <a:t> </a:t>
            </a:r>
          </a:p>
          <a:p>
            <a:pPr algn="just">
              <a:lnSpc>
                <a:spcPct val="150000"/>
              </a:lnSpc>
            </a:pPr>
            <a:r>
              <a:rPr lang="es-ES" dirty="0" smtClean="0">
                <a:latin typeface="Arial Rounded MT Bold" pitchFamily="34" charset="0"/>
              </a:rPr>
              <a:t>PROCEDER Y ACTUAR CON COHERENCIA ENTRE LO QUE SE PIENSA, SIENTE, SE DICE Y SE HACE CULTIVANDO LA HONESTIDAD Y EL RESPETO A LA VERDAD.</a:t>
            </a:r>
          </a:p>
          <a:p>
            <a:pPr algn="just">
              <a:lnSpc>
                <a:spcPct val="150000"/>
              </a:lnSpc>
            </a:pPr>
            <a:endParaRPr lang="es-ES" dirty="0" smtClean="0">
              <a:latin typeface="Arial Rounded MT Bold" pitchFamily="34" charset="0"/>
            </a:endParaRPr>
          </a:p>
          <a:p>
            <a:pPr algn="just">
              <a:lnSpc>
                <a:spcPct val="150000"/>
              </a:lnSpc>
              <a:buFont typeface="Wingdings" pitchFamily="2" charset="2"/>
              <a:buChar char="ü"/>
            </a:pPr>
            <a:r>
              <a:rPr lang="es-ES" b="1" dirty="0" smtClean="0">
                <a:latin typeface="Arial Rounded MT Bold" pitchFamily="34" charset="0"/>
              </a:rPr>
              <a:t>TRANSPARENCIA</a:t>
            </a:r>
            <a:endParaRPr lang="es-ES" dirty="0" smtClean="0">
              <a:latin typeface="Arial Rounded MT Bold" pitchFamily="34" charset="0"/>
            </a:endParaRPr>
          </a:p>
          <a:p>
            <a:pPr algn="just">
              <a:lnSpc>
                <a:spcPct val="150000"/>
              </a:lnSpc>
            </a:pPr>
            <a:r>
              <a:rPr lang="es-ES" dirty="0" smtClean="0">
                <a:latin typeface="Arial Rounded MT Bold" pitchFamily="34" charset="0"/>
              </a:rPr>
              <a:t>COMPORTARSE DE FORMA CLARA, PRECISA Y VERAZ.</a:t>
            </a:r>
          </a:p>
          <a:p>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1534862072850.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2123728" y="1052736"/>
            <a:ext cx="4788024" cy="4788024"/>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85860"/>
            <a:ext cx="9144000" cy="3708708"/>
          </a:xfrm>
          <a:prstGeom prst="rect">
            <a:avLst/>
          </a:prstGeom>
          <a:noFill/>
        </p:spPr>
        <p:txBody>
          <a:bodyPr wrap="square" rtlCol="0">
            <a:spAutoFit/>
          </a:bodyPr>
          <a:lstStyle/>
          <a:p>
            <a:pPr algn="ctr"/>
            <a:r>
              <a:rPr lang="es-ES" sz="2800" u="sng" dirty="0" smtClean="0">
                <a:latin typeface="Arial Rounded MT Bold" pitchFamily="34" charset="0"/>
              </a:rPr>
              <a:t>PROGRAMA DE BENEFICIOS</a:t>
            </a:r>
          </a:p>
          <a:p>
            <a:pPr algn="just">
              <a:lnSpc>
                <a:spcPct val="150000"/>
              </a:lnSpc>
            </a:pPr>
            <a:endParaRPr lang="es-ES" dirty="0" smtClean="0">
              <a:latin typeface="Arial Rounded MT Bold" pitchFamily="34" charset="0"/>
            </a:endParaRPr>
          </a:p>
          <a:p>
            <a:pPr algn="just">
              <a:lnSpc>
                <a:spcPct val="150000"/>
              </a:lnSpc>
            </a:pPr>
            <a:r>
              <a:rPr lang="es-AR" dirty="0" smtClean="0">
                <a:latin typeface="Arial Rounded MT Bold" pitchFamily="34" charset="0"/>
              </a:rPr>
              <a:t>SE TRATA DE UNA ACUERDO ESTRATEGICO ENTRE LA CAJA DE PREVISION SOCIAL Y LOS COMERCIOS, EMPRESAS Y PROFESIONALES DE LA CIUDAD Y DEL INTERIOR FORMOSEÑO QUE, DANDO MUESTRAS DE PROFUNDA SENSIBILIDAD Y RESPONSABILIDAD SOCIAL HACIA ESTE SEGMENTO DE LA COMUNIDAD, HAN FORMALIZADO UN ACUERDO DE TRABAJO PARA HACER FRENTE A LA CRISIS ECONOMICA QUE ATRAVIESA EL PAIS.</a:t>
            </a:r>
          </a:p>
          <a:p>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37286628_443114052822287_808004878772207616_n.jpg"/>
          <p:cNvPicPr>
            <a:picLocks noChangeAspect="1"/>
          </p:cNvPicPr>
          <p:nvPr/>
        </p:nvPicPr>
        <p:blipFill>
          <a:blip r:embed="rId2" cstate="print"/>
          <a:stretch>
            <a:fillRect/>
          </a:stretch>
        </p:blipFill>
        <p:spPr>
          <a:xfrm>
            <a:off x="323528" y="1772816"/>
            <a:ext cx="4392488" cy="3294365"/>
          </a:xfrm>
          <a:prstGeom prst="rect">
            <a:avLst/>
          </a:prstGeom>
        </p:spPr>
      </p:pic>
      <p:pic>
        <p:nvPicPr>
          <p:cNvPr id="3" name="2 Imagen" descr="36199837_422544678212558_2579700251539537920_n.jpg"/>
          <p:cNvPicPr>
            <a:picLocks noChangeAspect="1"/>
          </p:cNvPicPr>
          <p:nvPr/>
        </p:nvPicPr>
        <p:blipFill>
          <a:blip r:embed="rId3" cstate="print"/>
          <a:stretch>
            <a:fillRect/>
          </a:stretch>
        </p:blipFill>
        <p:spPr>
          <a:xfrm>
            <a:off x="5220072" y="1556792"/>
            <a:ext cx="3456384" cy="324036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LA PAMPA\LA PAMPA\9c3872a0-d90c-4c65-9e77-9d2defff9024.JPG"/>
          <p:cNvPicPr>
            <a:picLocks noChangeAspect="1" noChangeArrowheads="1"/>
          </p:cNvPicPr>
          <p:nvPr/>
        </p:nvPicPr>
        <p:blipFill>
          <a:blip r:embed="rId2" cstate="print"/>
          <a:srcRect/>
          <a:stretch>
            <a:fillRect/>
          </a:stretch>
        </p:blipFill>
        <p:spPr bwMode="auto">
          <a:xfrm>
            <a:off x="0" y="0"/>
            <a:ext cx="9144000" cy="710407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64" y="1412776"/>
            <a:ext cx="8715436" cy="1107996"/>
          </a:xfrm>
          <a:prstGeom prst="rect">
            <a:avLst/>
          </a:prstGeom>
          <a:noFill/>
        </p:spPr>
        <p:txBody>
          <a:bodyPr wrap="square" rtlCol="0">
            <a:spAutoFit/>
          </a:bodyPr>
          <a:lstStyle/>
          <a:p>
            <a:pPr algn="ctr"/>
            <a:r>
              <a:rPr lang="es-AR"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PRENSA Y DIFUSION</a:t>
            </a:r>
            <a:endParaRPr lang="es-ES"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a:p>
            <a:endParaRPr lang="es-ES" dirty="0">
              <a:latin typeface="Arial Rounded MT Bold" panose="020F0704030504030204" pitchFamily="34" charset="0"/>
            </a:endParaRPr>
          </a:p>
        </p:txBody>
      </p:sp>
      <p:pic>
        <p:nvPicPr>
          <p:cNvPr id="3" name="2 Imagen" descr="LOGO CPS NUEVO.jpg"/>
          <p:cNvPicPr>
            <a:picLocks noChangeAspect="1"/>
          </p:cNvPicPr>
          <p:nvPr/>
        </p:nvPicPr>
        <p:blipFill>
          <a:blip r:embed="rId2" cstate="print"/>
          <a:stretch>
            <a:fillRect/>
          </a:stretch>
        </p:blipFill>
        <p:spPr>
          <a:xfrm>
            <a:off x="2267744" y="2564904"/>
            <a:ext cx="5184576" cy="318068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71691"/>
            <a:ext cx="9144000" cy="6186309"/>
          </a:xfrm>
          <a:prstGeom prst="rect">
            <a:avLst/>
          </a:prstGeom>
          <a:noFill/>
        </p:spPr>
        <p:txBody>
          <a:bodyPr wrap="square" rtlCol="0">
            <a:spAutoFit/>
          </a:bodyPr>
          <a:lstStyle/>
          <a:p>
            <a:pPr algn="just">
              <a:lnSpc>
                <a:spcPct val="150000"/>
              </a:lnSpc>
            </a:pPr>
            <a:r>
              <a:rPr lang="es-AR" b="1" i="1" u="sng" dirty="0" smtClean="0">
                <a:latin typeface="Arial Rounded MT Bold" pitchFamily="34" charset="0"/>
              </a:rPr>
              <a:t>VISION</a:t>
            </a:r>
          </a:p>
          <a:p>
            <a:pPr algn="just">
              <a:lnSpc>
                <a:spcPct val="150000"/>
              </a:lnSpc>
            </a:pPr>
            <a:endParaRPr lang="es-ES" dirty="0" smtClean="0">
              <a:latin typeface="Arial Rounded MT Bold" pitchFamily="34" charset="0"/>
            </a:endParaRPr>
          </a:p>
          <a:p>
            <a:pPr lvl="0" algn="just">
              <a:lnSpc>
                <a:spcPct val="150000"/>
              </a:lnSpc>
            </a:pPr>
            <a:r>
              <a:rPr lang="es-AR" dirty="0" smtClean="0">
                <a:latin typeface="Arial Rounded MT Bold" pitchFamily="34" charset="0"/>
              </a:rPr>
              <a:t>TIENE COMO OBJETIVO CONSTITUIR UN NEXO ENTRE LA CAJA DE PREVISION SOCIAL DE LA PROVINCIA DE FORMOSA  Y LOS CIUDADANOS DE MANERA QUE ESTOS PUEDAN RECIBIR INFORMACION ACERCA DE LOS DISTINTOS BENEFICIOS QUE BRINDA LA INSTITUCION, POR MEDIO DEL “SERVICIO ON-LINE” (PAGINA WEB Y  REDES SOCIALES).</a:t>
            </a:r>
            <a:endParaRPr lang="es-ES" dirty="0" smtClean="0">
              <a:latin typeface="Arial Rounded MT Bold" pitchFamily="34" charset="0"/>
            </a:endParaRPr>
          </a:p>
          <a:p>
            <a:pPr algn="just">
              <a:lnSpc>
                <a:spcPct val="150000"/>
              </a:lnSpc>
            </a:pPr>
            <a:endParaRPr lang="es-AR" b="1" i="1" u="sng" dirty="0" smtClean="0">
              <a:latin typeface="Arial Rounded MT Bold" pitchFamily="34" charset="0"/>
            </a:endParaRPr>
          </a:p>
          <a:p>
            <a:pPr algn="just">
              <a:lnSpc>
                <a:spcPct val="150000"/>
              </a:lnSpc>
            </a:pPr>
            <a:r>
              <a:rPr lang="es-AR" b="1" i="1" u="sng" dirty="0" smtClean="0">
                <a:latin typeface="Arial Rounded MT Bold" pitchFamily="34" charset="0"/>
              </a:rPr>
              <a:t>MISION</a:t>
            </a:r>
            <a:endParaRPr lang="es-ES" dirty="0" smtClean="0">
              <a:latin typeface="Arial Rounded MT Bold" pitchFamily="34" charset="0"/>
            </a:endParaRPr>
          </a:p>
          <a:p>
            <a:pPr lvl="0" algn="just">
              <a:lnSpc>
                <a:spcPct val="150000"/>
              </a:lnSpc>
            </a:pPr>
            <a:endParaRPr lang="es-AR" dirty="0" smtClean="0">
              <a:latin typeface="Arial Rounded MT Bold" pitchFamily="34" charset="0"/>
            </a:endParaRPr>
          </a:p>
          <a:p>
            <a:pPr lvl="0" algn="just">
              <a:lnSpc>
                <a:spcPct val="150000"/>
              </a:lnSpc>
            </a:pPr>
            <a:r>
              <a:rPr lang="es-AR" dirty="0" smtClean="0">
                <a:latin typeface="Arial Rounded MT Bold" pitchFamily="34" charset="0"/>
              </a:rPr>
              <a:t>CREAR UNA AGENDA DE CONTENIDOS MENSUALES Y ANUALES PARA DIFUNDIR LAS ACTIVIDADES INSTITUCIONALES EN DIFERENTES REDES SOCIALES.</a:t>
            </a:r>
            <a:endParaRPr lang="es-ES" dirty="0" smtClean="0">
              <a:latin typeface="Arial Rounded MT Bold" pitchFamily="34" charset="0"/>
            </a:endParaRPr>
          </a:p>
          <a:p>
            <a:pPr lvl="0" algn="just">
              <a:lnSpc>
                <a:spcPct val="150000"/>
              </a:lnSpc>
            </a:pPr>
            <a:r>
              <a:rPr lang="es-AR" dirty="0" smtClean="0">
                <a:latin typeface="Arial Rounded MT Bold" pitchFamily="34" charset="0"/>
              </a:rPr>
              <a:t>DAR SOLUCIONES A DISTINTOS PROBLEMAS DE MANERA INMEDIATA.</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42984"/>
            <a:ext cx="9144000" cy="5355312"/>
          </a:xfrm>
          <a:prstGeom prst="rect">
            <a:avLst/>
          </a:prstGeom>
          <a:noFill/>
        </p:spPr>
        <p:txBody>
          <a:bodyPr wrap="square" rtlCol="0">
            <a:spAutoFit/>
          </a:bodyPr>
          <a:lstStyle/>
          <a:p>
            <a:pPr algn="ctr">
              <a:lnSpc>
                <a:spcPct val="150000"/>
              </a:lnSpc>
            </a:pPr>
            <a:r>
              <a:rPr lang="es-AR" b="1" i="1" u="sng" dirty="0" smtClean="0">
                <a:latin typeface="Arial Rounded MT Bold" pitchFamily="34" charset="0"/>
              </a:rPr>
              <a:t>INFORMACION  RELEVANTE</a:t>
            </a:r>
          </a:p>
          <a:p>
            <a:pPr algn="ctr">
              <a:lnSpc>
                <a:spcPct val="150000"/>
              </a:lnSpc>
            </a:pPr>
            <a:endParaRPr lang="es-ES" dirty="0" smtClean="0">
              <a:latin typeface="Arial Rounded MT Bold" pitchFamily="34" charset="0"/>
            </a:endParaRPr>
          </a:p>
          <a:p>
            <a:pPr marL="285750" lvl="0" indent="-285750" algn="just">
              <a:lnSpc>
                <a:spcPct val="150000"/>
              </a:lnSpc>
              <a:buFont typeface="Wingdings" pitchFamily="2" charset="2"/>
              <a:buChar char="ü"/>
            </a:pPr>
            <a:r>
              <a:rPr lang="es-AR" dirty="0" smtClean="0">
                <a:latin typeface="Arial Rounded MT Bold" pitchFamily="34" charset="0"/>
              </a:rPr>
              <a:t>INFORMAR  LOS CONVENIOS QUE SE REALICEN CON LAS DISTINTAS ENTIDADES, TANTO PUBLICAS COMO PRIVADAS.</a:t>
            </a:r>
          </a:p>
          <a:p>
            <a:pPr marL="285750" lvl="0" indent="-285750" algn="just">
              <a:lnSpc>
                <a:spcPct val="150000"/>
              </a:lnSpc>
            </a:pPr>
            <a:endParaRPr lang="es-ES" dirty="0" smtClean="0">
              <a:latin typeface="Arial Rounded MT Bold" pitchFamily="34" charset="0"/>
            </a:endParaRPr>
          </a:p>
          <a:p>
            <a:pPr marL="285750" lvl="0" indent="-285750" algn="just">
              <a:lnSpc>
                <a:spcPct val="150000"/>
              </a:lnSpc>
              <a:buFont typeface="Wingdings" pitchFamily="2" charset="2"/>
              <a:buChar char="ü"/>
            </a:pPr>
            <a:r>
              <a:rPr lang="es-AR" dirty="0" smtClean="0">
                <a:latin typeface="Arial Rounded MT Bold" pitchFamily="34" charset="0"/>
              </a:rPr>
              <a:t>DAR A CONOCER LA POSTURA QUE ASUME LA CAJA DE PREVISION SOCIAL ANTE DIFERENTES CAMBIOS EN LAS LEYES NACIONALES O PROVINCIALES.</a:t>
            </a:r>
          </a:p>
          <a:p>
            <a:pPr marL="285750" lvl="0" indent="-285750" algn="just">
              <a:lnSpc>
                <a:spcPct val="150000"/>
              </a:lnSpc>
            </a:pPr>
            <a:endParaRPr lang="es-ES" dirty="0" smtClean="0">
              <a:latin typeface="Arial Rounded MT Bold" pitchFamily="34" charset="0"/>
            </a:endParaRPr>
          </a:p>
          <a:p>
            <a:pPr marL="285750" lvl="0" indent="-285750" algn="just">
              <a:lnSpc>
                <a:spcPct val="150000"/>
              </a:lnSpc>
              <a:buFont typeface="Wingdings" pitchFamily="2" charset="2"/>
              <a:buChar char="ü"/>
            </a:pPr>
            <a:r>
              <a:rPr lang="es-AR" dirty="0" smtClean="0">
                <a:latin typeface="Arial Rounded MT Bold" pitchFamily="34" charset="0"/>
              </a:rPr>
              <a:t>BRINDAR INFORMACION, MENSUALMENTE, RESPECTO DE LAS ACTIVIDADES QUE SE REALIZAN CON LOS DISTINTOS CENTROS DE JUBILADOS PROVINCIALES Y NACIONALES.</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5539978"/>
          </a:xfrm>
          <a:prstGeom prst="rect">
            <a:avLst/>
          </a:prstGeom>
          <a:noFill/>
        </p:spPr>
        <p:txBody>
          <a:bodyPr wrap="square" rtlCol="0">
            <a:spAutoFit/>
          </a:bodyPr>
          <a:lstStyle/>
          <a:p>
            <a:pPr marL="285750" lvl="0" indent="-285750" algn="just">
              <a:lnSpc>
                <a:spcPct val="150000"/>
              </a:lnSpc>
              <a:buFont typeface="Wingdings" pitchFamily="2" charset="2"/>
              <a:buChar char="ü"/>
            </a:pPr>
            <a:r>
              <a:rPr lang="es-AR" sz="1600" dirty="0" smtClean="0">
                <a:latin typeface="Arial Rounded MT Bold" pitchFamily="34" charset="0"/>
              </a:rPr>
              <a:t>COMUNICAR EL INICIO Y FINALIZACION DE LOS TALLERES QUE DICTA LA CAJA DE PREVISION SOCIAL EN EL ANEXO Y EN LOS DIFERENTES ESPACIOS SALUDABLES.</a:t>
            </a:r>
          </a:p>
          <a:p>
            <a:pPr marL="285750" lvl="0" indent="-285750" algn="just">
              <a:lnSpc>
                <a:spcPct val="150000"/>
              </a:lnSpc>
            </a:pPr>
            <a:endParaRPr lang="es-ES" sz="1600" dirty="0" smtClean="0">
              <a:latin typeface="Arial Rounded MT Bold" pitchFamily="34" charset="0"/>
            </a:endParaRPr>
          </a:p>
          <a:p>
            <a:pPr marL="285750" lvl="0" indent="-285750" algn="just">
              <a:lnSpc>
                <a:spcPct val="150000"/>
              </a:lnSpc>
              <a:buFont typeface="Wingdings" pitchFamily="2" charset="2"/>
              <a:buChar char="ü"/>
            </a:pPr>
            <a:r>
              <a:rPr lang="es-AR" sz="1600" dirty="0" smtClean="0">
                <a:latin typeface="Arial Rounded MT Bold" pitchFamily="34" charset="0"/>
              </a:rPr>
              <a:t>BRINDAR INFORMACION SOBRE LOS SERVICIOS QUE OFRECE LA CAJA DE PREVISION SOCIAL EN EL MARCO DEL OPERATIVO SOLIDARIO “POR NUESTRA GENTE TODO” A REALIZARSE EN LAS ENTIDADES EDUCATIVAS DE TODA LA PROVINCIA.</a:t>
            </a:r>
          </a:p>
          <a:p>
            <a:pPr marL="285750" lvl="0" indent="-285750" algn="just">
              <a:lnSpc>
                <a:spcPct val="150000"/>
              </a:lnSpc>
            </a:pPr>
            <a:endParaRPr lang="es-ES" sz="1600" dirty="0" smtClean="0">
              <a:latin typeface="Arial Rounded MT Bold" pitchFamily="34" charset="0"/>
            </a:endParaRPr>
          </a:p>
          <a:p>
            <a:pPr marL="285750" lvl="0" indent="-285750" algn="just">
              <a:lnSpc>
                <a:spcPct val="150000"/>
              </a:lnSpc>
              <a:buFont typeface="Wingdings" pitchFamily="2" charset="2"/>
              <a:buChar char="ü"/>
            </a:pPr>
            <a:r>
              <a:rPr lang="es-AR" sz="1600" dirty="0" smtClean="0">
                <a:latin typeface="Arial Rounded MT Bold" pitchFamily="34" charset="0"/>
              </a:rPr>
              <a:t>DIFUNDIR LAS NORMATIVAS VIGENTES QUE INVOLUCRAN A LOS BENEFICIARIOS.</a:t>
            </a:r>
          </a:p>
          <a:p>
            <a:pPr marL="285750" lvl="0" indent="-285750" algn="just">
              <a:lnSpc>
                <a:spcPct val="150000"/>
              </a:lnSpc>
            </a:pPr>
            <a:endParaRPr lang="es-ES" sz="1600" dirty="0" smtClean="0">
              <a:latin typeface="Arial Rounded MT Bold" pitchFamily="34" charset="0"/>
            </a:endParaRPr>
          </a:p>
          <a:p>
            <a:pPr marL="285750" lvl="0" indent="-285750" algn="just">
              <a:lnSpc>
                <a:spcPct val="150000"/>
              </a:lnSpc>
              <a:buFont typeface="Wingdings" pitchFamily="2" charset="2"/>
              <a:buChar char="ü"/>
            </a:pPr>
            <a:r>
              <a:rPr lang="es-AR" sz="1600" dirty="0" smtClean="0">
                <a:latin typeface="Arial Rounded MT Bold" pitchFamily="34" charset="0"/>
              </a:rPr>
              <a:t>PUBLICAR LAS FECHAS RELEVANTES DE LA INSTITUCION Y LAS ACTIVIDADES QUE EN EL MARCO DE LAS MISMAS SE LLEVAN A CABO, A SABER,DIA DEL JUBILADO, DIA DEL ADULTO MAYOR, DIA DEL ABUELO, ANIVERSARIO DE LA CAJA DE PREVISION SOCIAL.</a:t>
            </a:r>
            <a:endParaRPr lang="es-ES" sz="1600"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412776"/>
            <a:ext cx="9144000" cy="4108817"/>
          </a:xfrm>
          <a:prstGeom prst="rect">
            <a:avLst/>
          </a:prstGeom>
          <a:noFill/>
        </p:spPr>
        <p:txBody>
          <a:bodyPr wrap="square" rtlCol="0">
            <a:spAutoFit/>
          </a:bodyPr>
          <a:lstStyle/>
          <a:p>
            <a:pPr marL="285750" lvl="0" indent="-285750" algn="just">
              <a:lnSpc>
                <a:spcPct val="150000"/>
              </a:lnSpc>
              <a:buFont typeface="Wingdings" pitchFamily="2" charset="2"/>
              <a:buChar char="ü"/>
            </a:pPr>
            <a:r>
              <a:rPr lang="es-AR" dirty="0" smtClean="0">
                <a:latin typeface="Arial Rounded MT Bold" pitchFamily="34" charset="0"/>
              </a:rPr>
              <a:t>REALIZAR LA COBERTURA INFORMATIVA ACERCA DE LAS DISTINTAS EXCURSIONES  REALIZADAS EN  INTERIOR DE LA PROVINCIA.</a:t>
            </a:r>
          </a:p>
          <a:p>
            <a:pPr marL="285750" lvl="0" indent="-285750" algn="just">
              <a:lnSpc>
                <a:spcPct val="150000"/>
              </a:lnSpc>
            </a:pPr>
            <a:endParaRPr lang="es-ES" dirty="0" smtClean="0">
              <a:latin typeface="Arial Rounded MT Bold" pitchFamily="34" charset="0"/>
            </a:endParaRPr>
          </a:p>
          <a:p>
            <a:pPr marL="285750" lvl="0" indent="-285750" algn="just">
              <a:lnSpc>
                <a:spcPct val="150000"/>
              </a:lnSpc>
              <a:buFont typeface="Wingdings" pitchFamily="2" charset="2"/>
              <a:buChar char="ü"/>
            </a:pPr>
            <a:r>
              <a:rPr lang="es-AR" dirty="0" smtClean="0">
                <a:latin typeface="Arial Rounded MT Bold" pitchFamily="34" charset="0"/>
              </a:rPr>
              <a:t>DAR A CONOCER LA FECHA DE COBRO Y LOS DISTINTOS AUMENTOS QUE OTORGA EL GOBIERNO DE LA PROVINCIA DE FORMOSA.</a:t>
            </a:r>
          </a:p>
          <a:p>
            <a:pPr marL="285750" lvl="0" indent="-285750" algn="just">
              <a:lnSpc>
                <a:spcPct val="150000"/>
              </a:lnSpc>
            </a:pPr>
            <a:endParaRPr lang="es-AR" dirty="0" smtClean="0">
              <a:latin typeface="Arial Rounded MT Bold" pitchFamily="34" charset="0"/>
            </a:endParaRPr>
          </a:p>
          <a:p>
            <a:pPr marL="285750" lvl="0" indent="-285750" algn="just">
              <a:lnSpc>
                <a:spcPct val="150000"/>
              </a:lnSpc>
              <a:buFont typeface="Wingdings" pitchFamily="2" charset="2"/>
              <a:buChar char="ü"/>
            </a:pPr>
            <a:r>
              <a:rPr lang="es-AR" dirty="0" smtClean="0">
                <a:latin typeface="Arial Rounded MT Bold" pitchFamily="34" charset="0"/>
              </a:rPr>
              <a:t>CONFECCIONAR UNA REVISTA DE LA INSTITUCION DANDO A CONOCER TODO LO REALIZADO EN MATERIA PREVISIONAL Y SOCIAL DURANTE EL AÑO.</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357298"/>
            <a:ext cx="9144000" cy="3693319"/>
          </a:xfrm>
          <a:prstGeom prst="rect">
            <a:avLst/>
          </a:prstGeom>
          <a:noFill/>
        </p:spPr>
        <p:txBody>
          <a:bodyPr wrap="square" rtlCol="0">
            <a:spAutoFit/>
          </a:bodyPr>
          <a:lstStyle/>
          <a:p>
            <a:pPr algn="ctr">
              <a:lnSpc>
                <a:spcPct val="150000"/>
              </a:lnSpc>
            </a:pPr>
            <a:r>
              <a:rPr lang="es-AR" b="1" i="1" u="sng" dirty="0" smtClean="0">
                <a:latin typeface="Arial Rounded MT Bold" pitchFamily="34" charset="0"/>
              </a:rPr>
              <a:t>PROPUESTA DE CONTENIDO</a:t>
            </a:r>
          </a:p>
          <a:p>
            <a:pPr algn="just">
              <a:lnSpc>
                <a:spcPct val="150000"/>
              </a:lnSpc>
            </a:pPr>
            <a:endParaRPr lang="es-ES" dirty="0" smtClean="0">
              <a:latin typeface="Arial Rounded MT Bold" pitchFamily="34" charset="0"/>
            </a:endParaRPr>
          </a:p>
          <a:p>
            <a:pPr algn="just">
              <a:lnSpc>
                <a:spcPct val="150000"/>
              </a:lnSpc>
            </a:pPr>
            <a:r>
              <a:rPr lang="es-AR" dirty="0" smtClean="0">
                <a:latin typeface="Arial Rounded MT Bold" pitchFamily="34" charset="0"/>
              </a:rPr>
              <a:t>TOMANDO COMO REFERENCIA EL PLAN ESTRATEGICO “CPS 2011 – 2015”, SE CREE PERTINENTE CONCRETAR LO PROPUESTO, RESPECTO DE LA REALIZACION DE EXPOSICIONES DE LOS TRABAJOS REALIZADOS EN LOS TALLERES Y UN ENCUENTRO ANUAL CON LOS CENTROS DE JUBILADOS DE LA CIUDAD DE FORMOSA.</a:t>
            </a:r>
            <a:endParaRPr lang="es-ES" dirty="0" smtClean="0">
              <a:latin typeface="Arial Rounded MT Bold" pitchFamily="34" charset="0"/>
            </a:endParaRPr>
          </a:p>
          <a:p>
            <a:pPr algn="just">
              <a:lnSpc>
                <a:spcPct val="150000"/>
              </a:lnSpc>
            </a:pPr>
            <a:r>
              <a:rPr lang="es-AR"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02102"/>
            <a:ext cx="9144000" cy="5855898"/>
          </a:xfrm>
          <a:prstGeom prst="rect">
            <a:avLst/>
          </a:prstGeom>
          <a:noFill/>
        </p:spPr>
        <p:txBody>
          <a:bodyPr wrap="square" rtlCol="0">
            <a:spAutoFit/>
          </a:bodyPr>
          <a:lstStyle/>
          <a:p>
            <a:pPr algn="just">
              <a:lnSpc>
                <a:spcPct val="150000"/>
              </a:lnSpc>
              <a:buFont typeface="Wingdings" pitchFamily="2" charset="2"/>
              <a:buChar char="ü"/>
            </a:pPr>
            <a:r>
              <a:rPr lang="es-ES" b="1" dirty="0" smtClean="0">
                <a:latin typeface="Arial Rounded MT Bold" pitchFamily="34" charset="0"/>
              </a:rPr>
              <a:t>CALIDEZ </a:t>
            </a:r>
          </a:p>
          <a:p>
            <a:pPr algn="just">
              <a:lnSpc>
                <a:spcPct val="150000"/>
              </a:lnSpc>
            </a:pPr>
            <a:r>
              <a:rPr lang="es-ES" dirty="0" smtClean="0">
                <a:latin typeface="Arial Rounded MT Bold" pitchFamily="34" charset="0"/>
              </a:rPr>
              <a:t>EXPRESARSE Y COMPORTARSE CON  AMABILIDAD, CORDIALIDAD, SOLIDARIDAD Y CORTESIA EN LA ATENCION Y EL SERVICIO HACIA LOS DEMAS RESPETANDO SUS DIFERENCIAS Y ACEPTANDO SU DIVERSIDAD. SE DEBE GUIAR Y ORIENTAR POSITIVAMENTE AL   BENEFICIARIO  TRATANDO DE IMPLEMENTAR MECANISMOS CREATIVOS Y OPORTUNOS PARA SATISFACER SUS NECESIDADES.</a:t>
            </a:r>
          </a:p>
          <a:p>
            <a:pPr algn="just">
              <a:lnSpc>
                <a:spcPct val="150000"/>
              </a:lnSpc>
            </a:pPr>
            <a:endParaRPr lang="es-ES" dirty="0" smtClean="0">
              <a:latin typeface="Arial Rounded MT Bold" pitchFamily="34" charset="0"/>
            </a:endParaRPr>
          </a:p>
          <a:p>
            <a:pPr algn="just">
              <a:lnSpc>
                <a:spcPct val="150000"/>
              </a:lnSpc>
              <a:buFont typeface="Wingdings" pitchFamily="2" charset="2"/>
              <a:buChar char="ü"/>
            </a:pPr>
            <a:r>
              <a:rPr lang="es-ES" dirty="0" smtClean="0">
                <a:latin typeface="Arial Rounded MT Bold" pitchFamily="34" charset="0"/>
              </a:rPr>
              <a:t> </a:t>
            </a:r>
            <a:r>
              <a:rPr lang="es-ES" b="1" dirty="0" smtClean="0">
                <a:latin typeface="Arial Rounded MT Bold" pitchFamily="34" charset="0"/>
              </a:rPr>
              <a:t>SOLIDARIDAD</a:t>
            </a:r>
            <a:endParaRPr lang="es-ES" dirty="0" smtClean="0">
              <a:latin typeface="Arial Rounded MT Bold" pitchFamily="34" charset="0"/>
            </a:endParaRPr>
          </a:p>
          <a:p>
            <a:pPr algn="just">
              <a:lnSpc>
                <a:spcPct val="150000"/>
              </a:lnSpc>
            </a:pPr>
            <a:r>
              <a:rPr lang="es-ES" dirty="0" smtClean="0">
                <a:latin typeface="Arial Rounded MT Bold" pitchFamily="34" charset="0"/>
              </a:rPr>
              <a:t>IMPLICA EL ACTO DE INTERESARSE Y RESPONDER A LAS NECESIDADES DE LOS DEMAS. LA CREACION, INNOVACION, MEJORA Y APOYO DE ACTIVIDADES, PROCESOS Y PROYECTOS ES FUNDAMENTAL PARA CONSTRUIR UN AMBIENTE DE TRABAJO ARMONICO, SOLIDARIO Y DE DIALOGO, EL CUAL PERMITA LA PREVENCION Y SOLUCION DE CONFLICTOS.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20688"/>
            <a:ext cx="9144000" cy="6601807"/>
          </a:xfrm>
          <a:prstGeom prst="rect">
            <a:avLst/>
          </a:prstGeom>
          <a:noFill/>
        </p:spPr>
        <p:txBody>
          <a:bodyPr wrap="square" rtlCol="0">
            <a:spAutoFit/>
          </a:bodyPr>
          <a:lstStyle/>
          <a:p>
            <a:pPr algn="ctr">
              <a:lnSpc>
                <a:spcPct val="150000"/>
              </a:lnSpc>
            </a:pPr>
            <a:r>
              <a:rPr lang="es-AR" b="1" i="1" u="sng" dirty="0" smtClean="0">
                <a:latin typeface="Arial Rounded MT Bold" pitchFamily="34" charset="0"/>
              </a:rPr>
              <a:t>MODALIDAD DE TRABAJO</a:t>
            </a:r>
          </a:p>
          <a:p>
            <a:pPr algn="just">
              <a:lnSpc>
                <a:spcPct val="150000"/>
              </a:lnSpc>
            </a:pPr>
            <a:endParaRPr lang="es-ES" dirty="0" smtClean="0">
              <a:latin typeface="Arial Rounded MT Bold" pitchFamily="34" charset="0"/>
            </a:endParaRPr>
          </a:p>
          <a:p>
            <a:pPr algn="just">
              <a:lnSpc>
                <a:spcPct val="150000"/>
              </a:lnSpc>
            </a:pPr>
            <a:r>
              <a:rPr lang="es-AR" dirty="0" smtClean="0">
                <a:latin typeface="Arial Rounded MT Bold" pitchFamily="34" charset="0"/>
              </a:rPr>
              <a:t>PARA EL AÑO 2018 SE PROPONE PARTICIPAR DEL CONJUNTO DE BENEFICIOS QUE BRINDA  Y TAREAS QUE  REALIZA LA CAJA DE PREVISION SOCIAL AL MINISTERIO DE ECONOMIA HACIENDA Y FINANZAS DE LA PROVINCIA DE FORMOSA. ESTO SE REALIZARA MEDIANTE EL ENVIO DE MATERIAL FOTOGRAFICO Y FILMICO (DE CORTA DURACION) CON TEXTOS DESCRIPTIVOS  BREVES LOS CUALES SERAN DIFUNDIDOS DE ACUERDO A LA SELECCION QUE REALICE DICHO MINISTERIO.</a:t>
            </a:r>
          </a:p>
          <a:p>
            <a:pPr algn="just">
              <a:lnSpc>
                <a:spcPct val="150000"/>
              </a:lnSpc>
            </a:pPr>
            <a:endParaRPr lang="es-ES" dirty="0" smtClean="0">
              <a:latin typeface="Arial Rounded MT Bold" pitchFamily="34" charset="0"/>
            </a:endParaRPr>
          </a:p>
          <a:p>
            <a:pPr algn="just">
              <a:lnSpc>
                <a:spcPct val="150000"/>
              </a:lnSpc>
            </a:pPr>
            <a:r>
              <a:rPr lang="es-AR" dirty="0" smtClean="0">
                <a:latin typeface="Arial Rounded MT Bold" pitchFamily="34" charset="0"/>
              </a:rPr>
              <a:t>CABE SEÑALAR QUE EL MATERIAL QUE SERA ENVIADO AL  MINISTERIO DE ECONOMIA HACIENDA Y FINANZAS DE LA PROVINCIA DE FORMOSA SERA ELEGIDO TENIENDO EN CUENTA LA RELEVANCIA  CULTURAL Y  SOCIAL DE LAS TAREAS REALIZADAS ASI COMO EL NUMERO DE PARTICIPANTESDE LAS MISMAS.</a:t>
            </a:r>
            <a:endParaRPr lang="es-ES" dirty="0" smtClean="0">
              <a:latin typeface="Arial Rounded MT Bold" pitchFamily="34" charset="0"/>
            </a:endParaRPr>
          </a:p>
          <a:p>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95736" y="1958422"/>
            <a:ext cx="7193762" cy="461665"/>
          </a:xfrm>
          <a:prstGeom prst="rect">
            <a:avLst/>
          </a:prstGeom>
          <a:noFill/>
        </p:spPr>
        <p:txBody>
          <a:bodyPr wrap="square" rtlCol="0">
            <a:spAutoFit/>
          </a:bodyPr>
          <a:lstStyle/>
          <a:p>
            <a:r>
              <a:rPr lang="es-AR" sz="2400" b="1" dirty="0" smtClean="0">
                <a:latin typeface="Arial Rounded MT Bold" panose="020F0704030504030204" pitchFamily="34" charset="0"/>
              </a:rPr>
              <a:t>CAJADEPREVISIONSOCIALFORMOSA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988840"/>
            <a:ext cx="567507" cy="56750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7" y="2924944"/>
            <a:ext cx="867954" cy="864096"/>
          </a:xfrm>
          <a:prstGeom prst="rect">
            <a:avLst/>
          </a:prstGeom>
        </p:spPr>
      </p:pic>
      <p:sp>
        <p:nvSpPr>
          <p:cNvPr id="6" name="CuadroTexto 5"/>
          <p:cNvSpPr txBox="1"/>
          <p:nvPr/>
        </p:nvSpPr>
        <p:spPr>
          <a:xfrm flipH="1">
            <a:off x="2195736" y="3095382"/>
            <a:ext cx="5040560" cy="523220"/>
          </a:xfrm>
          <a:prstGeom prst="rect">
            <a:avLst/>
          </a:prstGeom>
          <a:noFill/>
        </p:spPr>
        <p:txBody>
          <a:bodyPr wrap="square" rtlCol="0">
            <a:spAutoFit/>
          </a:bodyPr>
          <a:lstStyle/>
          <a:p>
            <a:r>
              <a:rPr lang="es-AR" sz="2800" dirty="0" smtClean="0">
                <a:latin typeface="Arial Rounded MT Bold" panose="020F0704030504030204" pitchFamily="34" charset="0"/>
              </a:rPr>
              <a:t>CPSFORMOSA1</a:t>
            </a:r>
            <a:endParaRPr lang="es-AR" sz="2800" dirty="0">
              <a:latin typeface="Arial Rounded MT Bold" panose="020F0704030504030204" pitchFamily="34"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25" y="4005064"/>
            <a:ext cx="964446" cy="943014"/>
          </a:xfrm>
          <a:prstGeom prst="rect">
            <a:avLst/>
          </a:prstGeom>
        </p:spPr>
      </p:pic>
      <p:sp>
        <p:nvSpPr>
          <p:cNvPr id="9" name="CuadroTexto 8"/>
          <p:cNvSpPr txBox="1"/>
          <p:nvPr/>
        </p:nvSpPr>
        <p:spPr>
          <a:xfrm>
            <a:off x="2195736" y="4214961"/>
            <a:ext cx="4896544" cy="523220"/>
          </a:xfrm>
          <a:prstGeom prst="rect">
            <a:avLst/>
          </a:prstGeom>
          <a:noFill/>
        </p:spPr>
        <p:txBody>
          <a:bodyPr wrap="square" rtlCol="0">
            <a:spAutoFit/>
          </a:bodyPr>
          <a:lstStyle/>
          <a:p>
            <a:r>
              <a:rPr lang="es-AR" sz="2800" b="1" dirty="0" smtClean="0">
                <a:latin typeface="Arial Rounded MT Bold" panose="020F0704030504030204" pitchFamily="34" charset="0"/>
              </a:rPr>
              <a:t>www.formosa.gob.ar/cps</a:t>
            </a:r>
            <a:endParaRPr lang="es-AR" sz="2800" b="1" dirty="0">
              <a:latin typeface="Arial Rounded MT Bold" panose="020F0704030504030204" pitchFamily="34"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125" y="4845760"/>
            <a:ext cx="964446" cy="1185189"/>
          </a:xfrm>
          <a:prstGeom prst="rect">
            <a:avLst/>
          </a:prstGeom>
        </p:spPr>
      </p:pic>
      <p:sp>
        <p:nvSpPr>
          <p:cNvPr id="11" name="CuadroTexto 10"/>
          <p:cNvSpPr txBox="1"/>
          <p:nvPr/>
        </p:nvSpPr>
        <p:spPr>
          <a:xfrm>
            <a:off x="2196896" y="5145703"/>
            <a:ext cx="6551568" cy="492443"/>
          </a:xfrm>
          <a:prstGeom prst="rect">
            <a:avLst/>
          </a:prstGeom>
          <a:noFill/>
        </p:spPr>
        <p:txBody>
          <a:bodyPr wrap="square" rtlCol="0">
            <a:spAutoFit/>
          </a:bodyPr>
          <a:lstStyle/>
          <a:p>
            <a:r>
              <a:rPr lang="es-AR" sz="2600" b="1" dirty="0" smtClean="0">
                <a:latin typeface="Arial Rounded MT Bold" panose="020F0704030504030204" pitchFamily="34" charset="0"/>
              </a:rPr>
              <a:t>cajadeprevisionsocial@formosa.gob.ar</a:t>
            </a:r>
            <a:endParaRPr lang="es-AR" sz="2600" b="1" dirty="0">
              <a:latin typeface="Arial Rounded MT Bold" panose="020F0704030504030204" pitchFamily="34" charset="0"/>
            </a:endParaRPr>
          </a:p>
        </p:txBody>
      </p:sp>
    </p:spTree>
    <p:extLst>
      <p:ext uri="{BB962C8B-B14F-4D97-AF65-F5344CB8AC3E}">
        <p14:creationId xmlns:p14="http://schemas.microsoft.com/office/powerpoint/2010/main" val="20027661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ogo.PNG"/>
          <p:cNvPicPr>
            <a:picLocks noChangeAspect="1"/>
          </p:cNvPicPr>
          <p:nvPr/>
        </p:nvPicPr>
        <p:blipFill>
          <a:blip r:embed="rId2" cstate="print"/>
          <a:stretch>
            <a:fillRect/>
          </a:stretch>
        </p:blipFill>
        <p:spPr>
          <a:xfrm>
            <a:off x="1259632" y="2132856"/>
            <a:ext cx="7382857" cy="936104"/>
          </a:xfrm>
          <a:prstGeom prst="rect">
            <a:avLst/>
          </a:prstGeom>
        </p:spPr>
      </p:pic>
      <p:sp>
        <p:nvSpPr>
          <p:cNvPr id="3" name="2 CuadroTexto"/>
          <p:cNvSpPr txBox="1"/>
          <p:nvPr/>
        </p:nvSpPr>
        <p:spPr>
          <a:xfrm>
            <a:off x="539552" y="3429000"/>
            <a:ext cx="8280920" cy="523220"/>
          </a:xfrm>
          <a:prstGeom prst="rect">
            <a:avLst/>
          </a:prstGeom>
          <a:noFill/>
        </p:spPr>
        <p:txBody>
          <a:bodyPr wrap="square" rtlCol="0">
            <a:spAutoFit/>
          </a:bodyPr>
          <a:lstStyle/>
          <a:p>
            <a:pPr algn="ctr"/>
            <a:r>
              <a:rPr lang="es-AR" sz="2800" dirty="0" smtClean="0">
                <a:latin typeface="Arial Rounded MT Bold" pitchFamily="34" charset="0"/>
              </a:rPr>
              <a:t>SECRETARIA REGIONAL NORTE </a:t>
            </a:r>
            <a:endParaRPr lang="es-AR" sz="2800" dirty="0">
              <a:latin typeface="Arial Rounded MT Bold"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escarga.jpg"/>
          <p:cNvPicPr>
            <a:picLocks noChangeAspect="1"/>
          </p:cNvPicPr>
          <p:nvPr/>
        </p:nvPicPr>
        <p:blipFill>
          <a:blip r:embed="rId2" cstate="print"/>
          <a:stretch>
            <a:fillRect/>
          </a:stretch>
        </p:blipFill>
        <p:spPr>
          <a:xfrm>
            <a:off x="5724128" y="3645024"/>
            <a:ext cx="2664296" cy="2664296"/>
          </a:xfrm>
          <a:prstGeom prst="rect">
            <a:avLst/>
          </a:prstGeom>
        </p:spPr>
      </p:pic>
      <p:pic>
        <p:nvPicPr>
          <p:cNvPr id="6" name="5 Imagen" descr="descarga.png"/>
          <p:cNvPicPr>
            <a:picLocks noChangeAspect="1"/>
          </p:cNvPicPr>
          <p:nvPr/>
        </p:nvPicPr>
        <p:blipFill>
          <a:blip r:embed="rId3" cstate="print"/>
          <a:stretch>
            <a:fillRect/>
          </a:stretch>
        </p:blipFill>
        <p:spPr>
          <a:xfrm>
            <a:off x="827584" y="3573016"/>
            <a:ext cx="2952328" cy="2952328"/>
          </a:xfrm>
          <a:prstGeom prst="rect">
            <a:avLst/>
          </a:prstGeom>
        </p:spPr>
      </p:pic>
      <p:pic>
        <p:nvPicPr>
          <p:cNvPr id="7" name="6 Imagen" descr="logo_header.png"/>
          <p:cNvPicPr>
            <a:picLocks noChangeAspect="1"/>
          </p:cNvPicPr>
          <p:nvPr/>
        </p:nvPicPr>
        <p:blipFill>
          <a:blip r:embed="rId4" cstate="print"/>
          <a:stretch>
            <a:fillRect/>
          </a:stretch>
        </p:blipFill>
        <p:spPr>
          <a:xfrm>
            <a:off x="5580112" y="1484784"/>
            <a:ext cx="2550283" cy="1800200"/>
          </a:xfrm>
          <a:prstGeom prst="rect">
            <a:avLst/>
          </a:prstGeom>
        </p:spPr>
      </p:pic>
      <p:pic>
        <p:nvPicPr>
          <p:cNvPr id="8" name="7 Imagen" descr="LOGO CPS NUEVO.jpg"/>
          <p:cNvPicPr>
            <a:picLocks noChangeAspect="1"/>
          </p:cNvPicPr>
          <p:nvPr/>
        </p:nvPicPr>
        <p:blipFill>
          <a:blip r:embed="rId5" cstate="print"/>
          <a:stretch>
            <a:fillRect/>
          </a:stretch>
        </p:blipFill>
        <p:spPr>
          <a:xfrm>
            <a:off x="827584" y="1484784"/>
            <a:ext cx="2934039" cy="1800000"/>
          </a:xfrm>
          <a:prstGeom prst="rect">
            <a:avLst/>
          </a:prstGeom>
        </p:spPr>
      </p:pic>
      <p:sp>
        <p:nvSpPr>
          <p:cNvPr id="9" name="8 CuadroTexto"/>
          <p:cNvSpPr txBox="1"/>
          <p:nvPr/>
        </p:nvSpPr>
        <p:spPr>
          <a:xfrm>
            <a:off x="1187624" y="764704"/>
            <a:ext cx="6984776" cy="523220"/>
          </a:xfrm>
          <a:prstGeom prst="rect">
            <a:avLst/>
          </a:prstGeom>
          <a:noFill/>
        </p:spPr>
        <p:txBody>
          <a:bodyPr wrap="square" rtlCol="0">
            <a:spAutoFit/>
          </a:bodyPr>
          <a:lstStyle/>
          <a:p>
            <a:pPr algn="ctr"/>
            <a:r>
              <a:rPr lang="es-AR" sz="2800" dirty="0" smtClean="0">
                <a:latin typeface="Arial Rounded MT Bold" pitchFamily="34" charset="0"/>
              </a:rPr>
              <a:t>CONFORMADO:</a:t>
            </a:r>
            <a:endParaRPr lang="es-AR" sz="2800" dirty="0">
              <a:latin typeface="Arial Rounded MT Bold"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44824"/>
            <a:ext cx="9144000" cy="3046988"/>
          </a:xfrm>
          <a:prstGeom prst="rect">
            <a:avLst/>
          </a:prstGeom>
          <a:noFill/>
        </p:spPr>
        <p:txBody>
          <a:bodyPr wrap="square" rtlCol="0">
            <a:spAutoFit/>
          </a:bodyPr>
          <a:lstStyle/>
          <a:p>
            <a:pPr algn="just"/>
            <a:r>
              <a:rPr lang="es-AR" sz="2400" dirty="0" smtClean="0">
                <a:latin typeface="Arial Rounded MT Bold" pitchFamily="34" charset="0"/>
              </a:rPr>
              <a:t>TIENE COMO PROPOSITO  ACTUAR DE NEXO ENTRE LAS CAJAS QUE CONFORMAN LA SECRETARIA REGIONAL  Y  EL COFEPRES, PARA DIFUNDIR TODA LA INFORMACION RELEVANTE QUE DESEEN COMUNICAR LOS DISTINTOS  ORGANISMOS PREVISIONALES DEL NORTE . ESTAR EN PERMANENTE CONEXION.</a:t>
            </a:r>
          </a:p>
          <a:p>
            <a:pPr algn="just"/>
            <a:endParaRPr lang="es-AR" sz="2400" dirty="0" smtClean="0">
              <a:latin typeface="Arial Rounded MT Bold" pitchFamily="34" charset="0"/>
            </a:endParaRPr>
          </a:p>
          <a:p>
            <a:pPr algn="just"/>
            <a:r>
              <a:rPr lang="es-AR" sz="2400" dirty="0" smtClean="0">
                <a:latin typeface="Arial Rounded MT Bold" pitchFamily="34" charset="0"/>
              </a:rPr>
              <a:t> </a:t>
            </a:r>
            <a:endParaRPr lang="es-AR"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836712"/>
            <a:ext cx="9144000" cy="8217634"/>
          </a:xfrm>
          <a:prstGeom prst="rect">
            <a:avLst/>
          </a:prstGeom>
          <a:noFill/>
        </p:spPr>
        <p:txBody>
          <a:bodyPr wrap="square" rtlCol="0">
            <a:spAutoFit/>
          </a:bodyPr>
          <a:lstStyle/>
          <a:p>
            <a:pPr algn="ctr"/>
            <a:r>
              <a:rPr lang="es-AR" sz="2400" u="sng" dirty="0" smtClean="0">
                <a:latin typeface="Arial Rounded MT Bold" pitchFamily="34" charset="0"/>
              </a:rPr>
              <a:t>CONTACTOS:</a:t>
            </a:r>
          </a:p>
          <a:p>
            <a:endParaRPr lang="es-AR" sz="1200" u="sng" dirty="0" smtClean="0">
              <a:latin typeface="Arial Rounded MT Bold" pitchFamily="34" charset="0"/>
            </a:endParaRPr>
          </a:p>
          <a:p>
            <a:pPr>
              <a:buFont typeface="Wingdings" pitchFamily="2" charset="2"/>
              <a:buChar char="ü"/>
            </a:pPr>
            <a:r>
              <a:rPr lang="es-AR" sz="1200" u="sng" dirty="0" smtClean="0">
                <a:latin typeface="Arial Rounded MT Bold" pitchFamily="34" charset="0"/>
              </a:rPr>
              <a:t>AREA ADMINISTRATIVA</a:t>
            </a:r>
          </a:p>
          <a:p>
            <a:endParaRPr lang="es-AR" sz="1200" dirty="0" smtClean="0">
              <a:latin typeface="Arial Rounded MT Bold" pitchFamily="34" charset="0"/>
            </a:endParaRPr>
          </a:p>
          <a:p>
            <a:r>
              <a:rPr lang="es-AR" sz="1200" dirty="0" smtClean="0">
                <a:latin typeface="Arial Rounded MT Bold" pitchFamily="34" charset="0"/>
              </a:rPr>
              <a:t>     LIC. DORIS DEL CARMEN QUIÑONEZ</a:t>
            </a:r>
          </a:p>
          <a:p>
            <a:r>
              <a:rPr lang="es-AR" sz="1200" dirty="0" smtClean="0">
                <a:latin typeface="Arial Rounded MT Bold" pitchFamily="34" charset="0"/>
              </a:rPr>
              <a:t>     CEL: 370-154368370</a:t>
            </a:r>
          </a:p>
          <a:p>
            <a:r>
              <a:rPr lang="es-AR" sz="1200" dirty="0" smtClean="0">
                <a:latin typeface="Arial Rounded MT Bold" pitchFamily="34" charset="0"/>
              </a:rPr>
              <a:t>     CORREO: </a:t>
            </a:r>
            <a:r>
              <a:rPr lang="es-AR" sz="1200" dirty="0" smtClean="0">
                <a:solidFill>
                  <a:srgbClr val="FF0000"/>
                </a:solidFill>
                <a:latin typeface="Arial Rounded MT Bold" pitchFamily="34" charset="0"/>
              </a:rPr>
              <a:t>dorisdelcarmenquinonez@gmail.com</a:t>
            </a:r>
          </a:p>
          <a:p>
            <a:endParaRPr lang="es-AR" sz="1200" u="sng" dirty="0" smtClean="0">
              <a:latin typeface="Arial Rounded MT Bold" pitchFamily="34" charset="0"/>
            </a:endParaRPr>
          </a:p>
          <a:p>
            <a:pPr>
              <a:buFont typeface="Wingdings" pitchFamily="2" charset="2"/>
              <a:buChar char="ü"/>
            </a:pPr>
            <a:r>
              <a:rPr lang="es-AR" sz="1200" u="sng" dirty="0" smtClean="0">
                <a:latin typeface="Arial Rounded MT Bold" pitchFamily="34" charset="0"/>
              </a:rPr>
              <a:t> AREA LEGAL</a:t>
            </a:r>
          </a:p>
          <a:p>
            <a:endParaRPr lang="es-AR" sz="1200" dirty="0" smtClean="0">
              <a:latin typeface="Arial Rounded MT Bold" pitchFamily="34" charset="0"/>
            </a:endParaRPr>
          </a:p>
          <a:p>
            <a:r>
              <a:rPr lang="es-AR" sz="1200" dirty="0" smtClean="0">
                <a:latin typeface="Arial Rounded MT Bold" pitchFamily="34" charset="0"/>
              </a:rPr>
              <a:t>     DR. RUBEN FEDERICO DIAZ</a:t>
            </a:r>
          </a:p>
          <a:p>
            <a:r>
              <a:rPr lang="es-AR" sz="1200" dirty="0" smtClean="0">
                <a:latin typeface="Arial Rounded MT Bold" pitchFamily="34" charset="0"/>
              </a:rPr>
              <a:t>     CEL: 370-154203328</a:t>
            </a:r>
          </a:p>
          <a:p>
            <a:r>
              <a:rPr lang="es-AR" sz="1200" dirty="0" smtClean="0">
                <a:latin typeface="Arial Rounded MT Bold" pitchFamily="34" charset="0"/>
              </a:rPr>
              <a:t>     CORREO: </a:t>
            </a:r>
            <a:r>
              <a:rPr lang="es-AR" sz="1200" dirty="0" smtClean="0">
                <a:solidFill>
                  <a:srgbClr val="FF0000"/>
                </a:solidFill>
                <a:latin typeface="Arial Rounded MT Bold" pitchFamily="34" charset="0"/>
              </a:rPr>
              <a:t>rubenfedericodiaz@gmail.com</a:t>
            </a:r>
          </a:p>
          <a:p>
            <a:endParaRPr lang="es-AR" sz="1200" dirty="0" smtClean="0">
              <a:solidFill>
                <a:srgbClr val="FF0000"/>
              </a:solidFill>
              <a:latin typeface="Arial Rounded MT Bold" pitchFamily="34" charset="0"/>
            </a:endParaRPr>
          </a:p>
          <a:p>
            <a:pPr>
              <a:buFont typeface="Wingdings" pitchFamily="2" charset="2"/>
              <a:buChar char="ü"/>
            </a:pPr>
            <a:r>
              <a:rPr lang="es-AR" sz="1200" u="sng" dirty="0" smtClean="0">
                <a:latin typeface="Arial Rounded MT Bold" pitchFamily="34" charset="0"/>
              </a:rPr>
              <a:t>AREA PREVISIONAL</a:t>
            </a:r>
          </a:p>
          <a:p>
            <a:endParaRPr lang="es-AR" sz="1200" dirty="0" smtClean="0">
              <a:latin typeface="Arial Rounded MT Bold" pitchFamily="34" charset="0"/>
            </a:endParaRPr>
          </a:p>
          <a:p>
            <a:r>
              <a:rPr lang="es-AR" sz="1200" dirty="0" smtClean="0">
                <a:latin typeface="Arial Rounded MT Bold" pitchFamily="34" charset="0"/>
              </a:rPr>
              <a:t>     SR. CESAR ANDRES VALOBRA</a:t>
            </a:r>
          </a:p>
          <a:p>
            <a:r>
              <a:rPr lang="es-AR" sz="1200" dirty="0" smtClean="0">
                <a:latin typeface="Arial Rounded MT Bold" pitchFamily="34" charset="0"/>
              </a:rPr>
              <a:t>     CEL: 370-154670484</a:t>
            </a:r>
          </a:p>
          <a:p>
            <a:r>
              <a:rPr lang="es-AR" sz="1200" dirty="0" smtClean="0">
                <a:latin typeface="Arial Rounded MT Bold" pitchFamily="34" charset="0"/>
              </a:rPr>
              <a:t>     CORREO: </a:t>
            </a:r>
            <a:r>
              <a:rPr lang="es-AR" sz="1200" dirty="0" smtClean="0">
                <a:solidFill>
                  <a:srgbClr val="FF0000"/>
                </a:solidFill>
                <a:latin typeface="Arial Rounded MT Bold" pitchFamily="34" charset="0"/>
              </a:rPr>
              <a:t>andresvalobra8477@gmail.com</a:t>
            </a:r>
          </a:p>
          <a:p>
            <a:endParaRPr lang="es-AR" sz="1200" dirty="0" smtClean="0">
              <a:solidFill>
                <a:srgbClr val="FF0000"/>
              </a:solidFill>
              <a:latin typeface="Arial Rounded MT Bold" pitchFamily="34" charset="0"/>
            </a:endParaRPr>
          </a:p>
          <a:p>
            <a:pPr>
              <a:buFont typeface="Wingdings" pitchFamily="2" charset="2"/>
              <a:buChar char="ü"/>
            </a:pPr>
            <a:r>
              <a:rPr lang="es-AR" sz="1200" u="sng" dirty="0" smtClean="0">
                <a:latin typeface="Arial Rounded MT Bold" pitchFamily="34" charset="0"/>
              </a:rPr>
              <a:t>AREA INFORMATICA</a:t>
            </a:r>
          </a:p>
          <a:p>
            <a:pPr>
              <a:buFont typeface="Wingdings" pitchFamily="2" charset="2"/>
              <a:buChar char="ü"/>
            </a:pPr>
            <a:endParaRPr lang="es-AR" sz="1200" dirty="0" smtClean="0">
              <a:latin typeface="Arial Rounded MT Bold" pitchFamily="34" charset="0"/>
            </a:endParaRPr>
          </a:p>
          <a:p>
            <a:r>
              <a:rPr lang="es-AR" sz="1200" dirty="0" smtClean="0">
                <a:latin typeface="Arial Rounded MT Bold" pitchFamily="34" charset="0"/>
              </a:rPr>
              <a:t>      LIC. JULIO CESAR LEZCANO</a:t>
            </a:r>
          </a:p>
          <a:p>
            <a:r>
              <a:rPr lang="es-AR" sz="1200" dirty="0" smtClean="0">
                <a:latin typeface="Arial Rounded MT Bold" pitchFamily="34" charset="0"/>
              </a:rPr>
              <a:t>      CEL: 370-154766935</a:t>
            </a:r>
          </a:p>
          <a:p>
            <a:r>
              <a:rPr lang="es-AR" sz="1200" dirty="0" smtClean="0">
                <a:latin typeface="Arial Rounded MT Bold" pitchFamily="34" charset="0"/>
              </a:rPr>
              <a:t>      CORREO: </a:t>
            </a:r>
            <a:r>
              <a:rPr lang="es-AR" sz="1200" dirty="0" smtClean="0">
                <a:solidFill>
                  <a:srgbClr val="FF0000"/>
                </a:solidFill>
                <a:latin typeface="Arial Rounded MT Bold" pitchFamily="34" charset="0"/>
              </a:rPr>
              <a:t>jclezcano@formosa.gob.ar</a:t>
            </a:r>
          </a:p>
          <a:p>
            <a:endParaRPr lang="es-AR" sz="1200" dirty="0" smtClean="0">
              <a:solidFill>
                <a:srgbClr val="FF0000"/>
              </a:solidFill>
              <a:latin typeface="Arial Rounded MT Bold" pitchFamily="34" charset="0"/>
            </a:endParaRPr>
          </a:p>
          <a:p>
            <a:pPr>
              <a:buFont typeface="Wingdings" pitchFamily="2" charset="2"/>
              <a:buChar char="ü"/>
            </a:pPr>
            <a:r>
              <a:rPr lang="es-AR" sz="1200" u="sng" dirty="0" smtClean="0">
                <a:latin typeface="Arial Rounded MT Bold" pitchFamily="34" charset="0"/>
              </a:rPr>
              <a:t>AREA DE PRENSA Y DIFUSION</a:t>
            </a:r>
            <a:r>
              <a:rPr lang="es-AR" sz="1200" dirty="0" smtClean="0">
                <a:latin typeface="Arial Rounded MT Bold" pitchFamily="34" charset="0"/>
              </a:rPr>
              <a:t>			</a:t>
            </a:r>
            <a:endParaRPr lang="es-AR" sz="1200" u="sng" dirty="0" smtClean="0">
              <a:latin typeface="Arial Rounded MT Bold" pitchFamily="34" charset="0"/>
            </a:endParaRPr>
          </a:p>
          <a:p>
            <a:endParaRPr lang="es-AR" sz="1200" u="sng" dirty="0" smtClean="0">
              <a:latin typeface="Arial Rounded MT Bold" pitchFamily="34" charset="0"/>
            </a:endParaRPr>
          </a:p>
          <a:p>
            <a:r>
              <a:rPr lang="es-AR" sz="1200" dirty="0" smtClean="0">
                <a:latin typeface="Arial Rounded MT Bold" pitchFamily="34" charset="0"/>
              </a:rPr>
              <a:t>     SR. ARNALDO COLMAN </a:t>
            </a:r>
          </a:p>
          <a:p>
            <a:r>
              <a:rPr lang="es-AR" sz="1200" dirty="0" smtClean="0">
                <a:latin typeface="Arial Rounded MT Bold" pitchFamily="34" charset="0"/>
              </a:rPr>
              <a:t>     CEL: 370-154305268</a:t>
            </a:r>
          </a:p>
          <a:p>
            <a:r>
              <a:rPr lang="es-AR" sz="1200" dirty="0" smtClean="0">
                <a:latin typeface="Arial Rounded MT Bold" pitchFamily="34" charset="0"/>
              </a:rPr>
              <a:t>     CORREO: </a:t>
            </a:r>
            <a:r>
              <a:rPr lang="es-AR" sz="1200" dirty="0" smtClean="0">
                <a:solidFill>
                  <a:srgbClr val="FF0000"/>
                </a:solidFill>
                <a:latin typeface="Arial Rounded MT Bold" pitchFamily="34" charset="0"/>
              </a:rPr>
              <a:t>acolman@formosa.gob.ar</a:t>
            </a:r>
          </a:p>
          <a:p>
            <a:endParaRPr lang="es-AR" sz="1200" dirty="0" smtClean="0">
              <a:solidFill>
                <a:srgbClr val="FF0000"/>
              </a:solidFill>
              <a:latin typeface="Arial Rounded MT Bold" pitchFamily="34" charset="0"/>
            </a:endParaRPr>
          </a:p>
          <a:p>
            <a:endParaRPr lang="es-AR" sz="1200" dirty="0" smtClean="0">
              <a:solidFill>
                <a:srgbClr val="FF0000"/>
              </a:solidFill>
              <a:latin typeface="Arial Rounded MT Bold" pitchFamily="34" charset="0"/>
            </a:endParaRPr>
          </a:p>
          <a:p>
            <a:endParaRPr lang="es-AR" sz="1200" dirty="0" smtClean="0">
              <a:solidFill>
                <a:srgbClr val="FF0000"/>
              </a:solidFill>
              <a:latin typeface="Arial Rounded MT Bold" pitchFamily="34" charset="0"/>
            </a:endParaRPr>
          </a:p>
          <a:p>
            <a:endParaRPr lang="es-AR" dirty="0" smtClean="0">
              <a:solidFill>
                <a:srgbClr val="FF0000"/>
              </a:solidFill>
              <a:latin typeface="Arial Rounded MT Bold" pitchFamily="34" charset="0"/>
            </a:endParaRPr>
          </a:p>
          <a:p>
            <a:endParaRPr lang="es-AR" dirty="0" smtClean="0">
              <a:latin typeface="Arial Rounded MT Bold" pitchFamily="34" charset="0"/>
            </a:endParaRPr>
          </a:p>
          <a:p>
            <a:endParaRPr lang="es-AR" dirty="0" smtClean="0">
              <a:solidFill>
                <a:srgbClr val="FF0000"/>
              </a:solidFill>
              <a:latin typeface="Arial Rounded MT Bold" pitchFamily="34" charset="0"/>
            </a:endParaRPr>
          </a:p>
          <a:p>
            <a:endParaRPr lang="es-AR" dirty="0" smtClean="0">
              <a:solidFill>
                <a:srgbClr val="FF0000"/>
              </a:solidFill>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cps6\Escritorio\GILDO.png"/>
          <p:cNvPicPr>
            <a:picLocks noChangeAspect="1" noChangeArrowheads="1"/>
          </p:cNvPicPr>
          <p:nvPr/>
        </p:nvPicPr>
        <p:blipFill>
          <a:blip r:embed="rId2" cstate="print"/>
          <a:srcRect/>
          <a:stretch>
            <a:fillRect/>
          </a:stretch>
        </p:blipFill>
        <p:spPr bwMode="auto">
          <a:xfrm>
            <a:off x="0" y="2586366"/>
            <a:ext cx="9144000" cy="4271634"/>
          </a:xfrm>
          <a:prstGeom prst="rect">
            <a:avLst/>
          </a:prstGeom>
          <a:noFill/>
        </p:spPr>
      </p:pic>
      <p:pic>
        <p:nvPicPr>
          <p:cNvPr id="3" name="Picture 3" descr="C:\Documents and Settings\cps6\Escritorio\GILDO LOGO.jpg"/>
          <p:cNvPicPr>
            <a:picLocks noChangeAspect="1" noChangeArrowheads="1"/>
          </p:cNvPicPr>
          <p:nvPr/>
        </p:nvPicPr>
        <p:blipFill>
          <a:blip r:embed="rId3" cstate="print"/>
          <a:srcRect/>
          <a:stretch>
            <a:fillRect/>
          </a:stretch>
        </p:blipFill>
        <p:spPr bwMode="auto">
          <a:xfrm>
            <a:off x="7653492" y="980728"/>
            <a:ext cx="1490508" cy="1490508"/>
          </a:xfrm>
          <a:prstGeom prst="rect">
            <a:avLst/>
          </a:prstGeom>
          <a:noFill/>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908720"/>
            <a:ext cx="1442819" cy="1442819"/>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908720"/>
            <a:ext cx="1728192" cy="1528500"/>
          </a:xfrm>
          <a:prstGeom prst="rect">
            <a:avLst/>
          </a:prstGeom>
        </p:spPr>
      </p:pic>
      <p:sp>
        <p:nvSpPr>
          <p:cNvPr id="8" name="CuadroTexto 7"/>
          <p:cNvSpPr txBox="1"/>
          <p:nvPr/>
        </p:nvSpPr>
        <p:spPr>
          <a:xfrm>
            <a:off x="6084168" y="1340768"/>
            <a:ext cx="1656184" cy="830997"/>
          </a:xfrm>
          <a:prstGeom prst="rect">
            <a:avLst/>
          </a:prstGeom>
          <a:noFill/>
        </p:spPr>
        <p:txBody>
          <a:bodyPr wrap="square" rtlCol="0">
            <a:spAutoFit/>
          </a:bodyPr>
          <a:lstStyle/>
          <a:p>
            <a:pPr algn="ctr"/>
            <a:r>
              <a:rPr lang="es-AR" sz="2400" i="1" dirty="0" smtClean="0">
                <a:latin typeface="Arial Rounded MT Bold" pitchFamily="34" charset="0"/>
              </a:rPr>
              <a:t>GILDO</a:t>
            </a:r>
          </a:p>
          <a:p>
            <a:pPr algn="ctr"/>
            <a:r>
              <a:rPr lang="es-AR" sz="2400" i="1" dirty="0" smtClean="0">
                <a:latin typeface="Arial Rounded MT Bold" pitchFamily="34" charset="0"/>
              </a:rPr>
              <a:t>INSFRÁN</a:t>
            </a:r>
            <a:endParaRPr lang="es-AR" sz="2400" i="1" dirty="0">
              <a:latin typeface="Arial Rounded MT Bold" pitchFamily="34" charset="0"/>
            </a:endParaRPr>
          </a:p>
        </p:txBody>
      </p:sp>
      <p:pic>
        <p:nvPicPr>
          <p:cNvPr id="7" name="6 Imagen" descr="LOGO CPS NUEVO.jpg"/>
          <p:cNvPicPr>
            <a:picLocks noChangeAspect="1"/>
          </p:cNvPicPr>
          <p:nvPr/>
        </p:nvPicPr>
        <p:blipFill>
          <a:blip r:embed="rId6" cstate="print"/>
          <a:stretch>
            <a:fillRect/>
          </a:stretch>
        </p:blipFill>
        <p:spPr>
          <a:xfrm>
            <a:off x="4211960" y="1052736"/>
            <a:ext cx="1800200" cy="133287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 Imagen" descr="LOGO CPS.jpg"/>
          <p:cNvPicPr>
            <a:picLocks noChangeAspect="1"/>
          </p:cNvPicPr>
          <p:nvPr/>
        </p:nvPicPr>
        <p:blipFill>
          <a:blip r:embed="rId2" cstate="print"/>
          <a:stretch>
            <a:fillRect/>
          </a:stretch>
        </p:blipFill>
        <p:spPr>
          <a:xfrm>
            <a:off x="1763688" y="764704"/>
            <a:ext cx="5710431" cy="3373546"/>
          </a:xfrm>
          <a:prstGeom prst="rect">
            <a:avLst/>
          </a:prstGeom>
        </p:spPr>
      </p:pic>
      <p:sp>
        <p:nvSpPr>
          <p:cNvPr id="4" name="CuadroTexto 2"/>
          <p:cNvSpPr txBox="1"/>
          <p:nvPr/>
        </p:nvSpPr>
        <p:spPr>
          <a:xfrm>
            <a:off x="0" y="4509120"/>
            <a:ext cx="9144000" cy="769441"/>
          </a:xfrm>
          <a:prstGeom prst="rect">
            <a:avLst/>
          </a:prstGeom>
          <a:noFill/>
        </p:spPr>
        <p:txBody>
          <a:bodyPr wrap="square" rtlCol="0">
            <a:spAutoFit/>
          </a:bodyPr>
          <a:lstStyle/>
          <a:p>
            <a:pPr algn="ctr"/>
            <a:r>
              <a:rPr lang="es-A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MUCHAS GRACIAS !</a:t>
            </a:r>
            <a:endParaRPr lang="es-A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spTree>
    <p:extLst>
      <p:ext uri="{BB962C8B-B14F-4D97-AF65-F5344CB8AC3E}">
        <p14:creationId xmlns:p14="http://schemas.microsoft.com/office/powerpoint/2010/main" val="387054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5632311"/>
          </a:xfrm>
          <a:prstGeom prst="rect">
            <a:avLst/>
          </a:prstGeom>
          <a:noFill/>
        </p:spPr>
        <p:txBody>
          <a:bodyPr wrap="square" rtlCol="0">
            <a:spAutoFit/>
          </a:bodyPr>
          <a:lstStyle/>
          <a:p>
            <a:pPr algn="just">
              <a:lnSpc>
                <a:spcPct val="150000"/>
              </a:lnSpc>
              <a:buFont typeface="Wingdings" pitchFamily="2" charset="2"/>
              <a:buChar char="ü"/>
            </a:pPr>
            <a:r>
              <a:rPr lang="es-ES" b="1" dirty="0" smtClean="0">
                <a:latin typeface="Arial Rounded MT Bold" pitchFamily="34" charset="0"/>
              </a:rPr>
              <a:t>EFECTIVIDAD</a:t>
            </a:r>
            <a:endParaRPr lang="es-ES" dirty="0" smtClean="0">
              <a:latin typeface="Arial Rounded MT Bold" pitchFamily="34" charset="0"/>
            </a:endParaRPr>
          </a:p>
          <a:p>
            <a:pPr algn="just">
              <a:lnSpc>
                <a:spcPct val="150000"/>
              </a:lnSpc>
            </a:pPr>
            <a:r>
              <a:rPr lang="es-ES" dirty="0" smtClean="0">
                <a:latin typeface="Arial Rounded MT Bold" pitchFamily="34" charset="0"/>
              </a:rPr>
              <a:t>COMPRENDE EL LOGRAR LOS RESULTADOS CON CALIDAD A PARTIR DEL CUMPLIMIENTO EFICIENTE Y EFICAZ DE LOS OBJETIVOS Y METAS PROPUESTO EN EL </a:t>
            </a:r>
            <a:r>
              <a:rPr lang="es-ES" dirty="0">
                <a:latin typeface="Arial Rounded MT Bold" pitchFamily="34" charset="0"/>
              </a:rPr>
              <a:t>A</a:t>
            </a:r>
            <a:r>
              <a:rPr lang="es-ES" dirty="0" smtClean="0">
                <a:latin typeface="Arial Rounded MT Bold" pitchFamily="34" charset="0"/>
              </a:rPr>
              <a:t>MBITO LABORAL. LOS RESULTADOS SE LOGRAN CON LA BUSQUEDA PERSEVERANTE DE METAS Y OBJETIVOS PARA CUMPLIR CON LOS COMPROMISOS Y RESPONSABILIDADES LABORALES.</a:t>
            </a:r>
          </a:p>
          <a:p>
            <a:pPr algn="just">
              <a:lnSpc>
                <a:spcPct val="150000"/>
              </a:lnSpc>
            </a:pPr>
            <a:endParaRPr lang="es-ES" b="1" dirty="0" smtClean="0">
              <a:latin typeface="Arial Rounded MT Bold" pitchFamily="34" charset="0"/>
            </a:endParaRPr>
          </a:p>
          <a:p>
            <a:pPr algn="just">
              <a:lnSpc>
                <a:spcPct val="150000"/>
              </a:lnSpc>
              <a:buFont typeface="Wingdings" pitchFamily="2" charset="2"/>
              <a:buChar char="ü"/>
            </a:pPr>
            <a:r>
              <a:rPr lang="es-ES" b="1" dirty="0" smtClean="0">
                <a:latin typeface="Arial Rounded MT Bold" pitchFamily="34" charset="0"/>
              </a:rPr>
              <a:t>RESPETO</a:t>
            </a:r>
            <a:endParaRPr lang="es-ES" dirty="0" smtClean="0">
              <a:latin typeface="Arial Rounded MT Bold" pitchFamily="34" charset="0"/>
            </a:endParaRPr>
          </a:p>
          <a:p>
            <a:pPr algn="just">
              <a:lnSpc>
                <a:spcPct val="150000"/>
              </a:lnSpc>
            </a:pPr>
            <a:r>
              <a:rPr lang="es-ES" dirty="0" smtClean="0">
                <a:latin typeface="Arial Rounded MT Bold" pitchFamily="34" charset="0"/>
              </a:rPr>
              <a:t>CONLLEVA EL RECONOCIMIENTO Y CONSIDERACION A CADA PERSONA COMO SER UNICO/A, CON INTERESES Y NECESIDADES PARTICULARES. IMPLICA EL VALORAR, ESCUCHAR, ACOGER Y RESPETAR LOS SENTIMIENTOS, IDEAS, ACTITUDES Y APORTES DE LAS DEMAS PERSONAS.</a:t>
            </a:r>
          </a:p>
          <a:p>
            <a:endParaRPr lang="es-ES" dirty="0" smtClean="0"/>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71546"/>
            <a:ext cx="9144000" cy="2862322"/>
          </a:xfrm>
          <a:prstGeom prst="rect">
            <a:avLst/>
          </a:prstGeom>
          <a:noFill/>
        </p:spPr>
        <p:txBody>
          <a:bodyPr wrap="square" rtlCol="0">
            <a:spAutoFit/>
          </a:bodyPr>
          <a:lstStyle/>
          <a:p>
            <a:pPr algn="just">
              <a:lnSpc>
                <a:spcPct val="150000"/>
              </a:lnSpc>
              <a:buFont typeface="Wingdings" pitchFamily="2" charset="2"/>
              <a:buChar char="ü"/>
            </a:pPr>
            <a:r>
              <a:rPr lang="es-ES" b="1" dirty="0" smtClean="0">
                <a:latin typeface="Arial Rounded MT Bold" pitchFamily="34" charset="0"/>
              </a:rPr>
              <a:t>RESPONSABILIDAD</a:t>
            </a:r>
          </a:p>
          <a:p>
            <a:pPr algn="just">
              <a:lnSpc>
                <a:spcPct val="150000"/>
              </a:lnSpc>
            </a:pPr>
            <a:endParaRPr lang="es-ES" dirty="0" smtClean="0">
              <a:latin typeface="Arial Rounded MT Bold" pitchFamily="34" charset="0"/>
            </a:endParaRPr>
          </a:p>
          <a:p>
            <a:pPr algn="just">
              <a:lnSpc>
                <a:spcPct val="150000"/>
              </a:lnSpc>
            </a:pPr>
            <a:r>
              <a:rPr lang="es-ES" dirty="0" smtClean="0">
                <a:latin typeface="Arial Rounded MT Bold" pitchFamily="34" charset="0"/>
              </a:rPr>
              <a:t>CONLLEVA EL CUMPLIMIENTO DE LAS TAREAS ENCOMENDADAS DE MANERA OPORTUNA EN EL TIEMPO ESTABLECIDO, CON EMPEÑO Y AFAN, MEDIANTE LA TOMA DE DECISIONES DE MANERA CONSCIENTE, GARANTIZANDO EL BIEN COMUN.</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836712"/>
            <a:ext cx="9144000" cy="6601807"/>
          </a:xfrm>
          <a:prstGeom prst="rect">
            <a:avLst/>
          </a:prstGeom>
          <a:noFill/>
        </p:spPr>
        <p:txBody>
          <a:bodyPr wrap="square" rtlCol="0">
            <a:spAutoFit/>
          </a:bodyPr>
          <a:lstStyle/>
          <a:p>
            <a:pPr>
              <a:lnSpc>
                <a:spcPct val="150000"/>
              </a:lnSpc>
              <a:buFont typeface="Wingdings" pitchFamily="2" charset="2"/>
              <a:buChar char="ü"/>
            </a:pPr>
            <a:r>
              <a:rPr lang="es-ES" b="1" dirty="0" smtClean="0">
                <a:latin typeface="Arial Rounded MT Bold" pitchFamily="34" charset="0"/>
              </a:rPr>
              <a:t>DIAGNOSTICO</a:t>
            </a:r>
          </a:p>
          <a:p>
            <a:pPr algn="just">
              <a:lnSpc>
                <a:spcPct val="150000"/>
              </a:lnSpc>
            </a:pPr>
            <a:r>
              <a:rPr lang="es-ES" dirty="0" smtClean="0">
                <a:latin typeface="Arial Rounded MT Bold" pitchFamily="34" charset="0"/>
              </a:rPr>
              <a:t>A FIN DE OBTENER UN DIAGNOSTICO GENERAL  DE LAS AREAS QUE COMPONEN LA SECRETARIA GENERAL  Y PROPONER LINEAMIENTOS DE ACCION,  SE IMPLEMENTO UNA ESTRATEGIA CUALITATIVA COMO SER UNA PAUTA DE ENTREVISTA  CON LOS ENCARGADOS DE CADA DEPARTAMENTO,  LOS TEMAS  TRATADOS SE BASARON EN LAS FORTALEZAS Y DEBILIDADES CON QUE CUENTAN, EN EL ASPECTO ORGANIZACIONAL, RECURSOS HUMANOS, USO DE TECNOLOGIA.</a:t>
            </a:r>
          </a:p>
          <a:p>
            <a:pPr algn="just">
              <a:lnSpc>
                <a:spcPct val="150000"/>
              </a:lnSpc>
            </a:pPr>
            <a:endParaRPr lang="es-ES" dirty="0" smtClean="0">
              <a:latin typeface="Arial Rounded MT Bold" pitchFamily="34" charset="0"/>
            </a:endParaRPr>
          </a:p>
          <a:p>
            <a:pPr algn="just">
              <a:lnSpc>
                <a:spcPct val="150000"/>
              </a:lnSpc>
            </a:pPr>
            <a:r>
              <a:rPr lang="es-ES" dirty="0" smtClean="0">
                <a:latin typeface="Arial Rounded MT Bold" pitchFamily="34" charset="0"/>
              </a:rPr>
              <a:t>EL ANALISIS DE LA INFORMACION CUALITATIVA SE ORIENTO A CARACTERIZAR EL DISCURSO PREDOMINANTE EN LOS ACTORES, PARA LUEGO ELABORAR UNA INTERPRETACION GLOBAL DE LA INFORMACION. A PARTIR DE LA INFORMACION OBTENIDA COMO CONCLUSION GENERAL SE PUEDE DECIR LO SIGUIENTE.</a:t>
            </a:r>
          </a:p>
          <a:p>
            <a:pPr>
              <a:lnSpc>
                <a:spcPct val="150000"/>
              </a:lnSpc>
            </a:pPr>
            <a:r>
              <a:rPr lang="es-ES" dirty="0" smtClean="0"/>
              <a:t> </a:t>
            </a:r>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3983</TotalTime>
  <Words>2674</Words>
  <Application>Microsoft Office PowerPoint</Application>
  <PresentationFormat>Presentación en pantalla (4:3)</PresentationFormat>
  <Paragraphs>306</Paragraphs>
  <Slides>67</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67</vt:i4>
      </vt:variant>
    </vt:vector>
  </HeadingPairs>
  <TitlesOfParts>
    <vt:vector size="74" baseType="lpstr">
      <vt:lpstr>Arial</vt:lpstr>
      <vt:lpstr>Arial Rounded MT Bold</vt:lpstr>
      <vt:lpstr>Calibri</vt:lpstr>
      <vt:lpstr>Constantia</vt:lpstr>
      <vt:lpstr>Wingdings</vt:lpstr>
      <vt:lpstr>Wingdings 2</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Distribucion de Beneficiarios por Sucursal al 30/11/2015</dc:title>
  <dc:creator>jorge</dc:creator>
  <cp:lastModifiedBy>NB-ADM-007</cp:lastModifiedBy>
  <cp:revision>177</cp:revision>
  <cp:lastPrinted>2015-11-26T16:06:21Z</cp:lastPrinted>
  <dcterms:created xsi:type="dcterms:W3CDTF">2015-11-26T15:00:35Z</dcterms:created>
  <dcterms:modified xsi:type="dcterms:W3CDTF">2018-09-03T13:40:25Z</dcterms:modified>
</cp:coreProperties>
</file>