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60" r:id="rId7"/>
    <p:sldId id="261" r:id="rId8"/>
    <p:sldId id="262" r:id="rId9"/>
    <p:sldId id="263" r:id="rId10"/>
    <p:sldId id="265" r:id="rId11"/>
    <p:sldId id="267" r:id="rId12"/>
    <p:sldId id="268" r:id="rId13"/>
    <p:sldId id="367" r:id="rId14"/>
    <p:sldId id="269" r:id="rId15"/>
    <p:sldId id="270" r:id="rId16"/>
    <p:sldId id="271" r:id="rId17"/>
    <p:sldId id="444" r:id="rId18"/>
    <p:sldId id="445" r:id="rId19"/>
    <p:sldId id="274" r:id="rId20"/>
    <p:sldId id="275" r:id="rId21"/>
    <p:sldId id="446" r:id="rId22"/>
    <p:sldId id="447" r:id="rId23"/>
    <p:sldId id="278" r:id="rId24"/>
    <p:sldId id="279" r:id="rId25"/>
    <p:sldId id="448" r:id="rId26"/>
    <p:sldId id="449" r:id="rId27"/>
    <p:sldId id="450" r:id="rId28"/>
    <p:sldId id="451"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452" r:id="rId49"/>
    <p:sldId id="453" r:id="rId50"/>
    <p:sldId id="305" r:id="rId51"/>
    <p:sldId id="306" r:id="rId52"/>
    <p:sldId id="307" r:id="rId53"/>
    <p:sldId id="308" r:id="rId54"/>
    <p:sldId id="309" r:id="rId55"/>
    <p:sldId id="310" r:id="rId56"/>
    <p:sldId id="311" r:id="rId57"/>
    <p:sldId id="454" r:id="rId58"/>
    <p:sldId id="313" r:id="rId59"/>
    <p:sldId id="314" r:id="rId60"/>
    <p:sldId id="316" r:id="rId61"/>
    <p:sldId id="317" r:id="rId62"/>
    <p:sldId id="318" r:id="rId63"/>
    <p:sldId id="319" r:id="rId64"/>
    <p:sldId id="320" r:id="rId65"/>
    <p:sldId id="455" r:id="rId66"/>
    <p:sldId id="322" r:id="rId67"/>
    <p:sldId id="323" r:id="rId68"/>
    <p:sldId id="324" r:id="rId69"/>
    <p:sldId id="325" r:id="rId70"/>
    <p:sldId id="326" r:id="rId71"/>
    <p:sldId id="327" r:id="rId72"/>
    <p:sldId id="328" r:id="rId73"/>
    <p:sldId id="330" r:id="rId74"/>
    <p:sldId id="331" r:id="rId75"/>
    <p:sldId id="332" r:id="rId76"/>
    <p:sldId id="333" r:id="rId77"/>
    <p:sldId id="334" r:id="rId78"/>
    <p:sldId id="456" r:id="rId79"/>
    <p:sldId id="457" r:id="rId80"/>
    <p:sldId id="337" r:id="rId81"/>
    <p:sldId id="338" r:id="rId82"/>
    <p:sldId id="458" r:id="rId83"/>
    <p:sldId id="341" r:id="rId84"/>
    <p:sldId id="342" r:id="rId85"/>
    <p:sldId id="343" r:id="rId86"/>
    <p:sldId id="344" r:id="rId87"/>
    <p:sldId id="345" r:id="rId88"/>
    <p:sldId id="346" r:id="rId89"/>
    <p:sldId id="347" r:id="rId90"/>
    <p:sldId id="348" r:id="rId91"/>
    <p:sldId id="350" r:id="rId92"/>
    <p:sldId id="352" r:id="rId93"/>
    <p:sldId id="353" r:id="rId94"/>
    <p:sldId id="354" r:id="rId95"/>
    <p:sldId id="355" r:id="rId96"/>
    <p:sldId id="356" r:id="rId97"/>
    <p:sldId id="357" r:id="rId98"/>
    <p:sldId id="358" r:id="rId99"/>
    <p:sldId id="459" r:id="rId100"/>
    <p:sldId id="360" r:id="rId101"/>
    <p:sldId id="460" r:id="rId102"/>
    <p:sldId id="362" r:id="rId103"/>
    <p:sldId id="461" r:id="rId104"/>
    <p:sldId id="364" r:id="rId105"/>
    <p:sldId id="365" r:id="rId106"/>
    <p:sldId id="366" r:id="rId107"/>
  </p:sldIdLst>
  <p:sldSz cx="9144000" cy="6858000"/>
  <p:notesSz cx="6797675" cy="992632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FCF6179-625D-4FE9-A89B-B7072C00C67C}" styleName="Table_0">
    <a:wholeTbl>
      <a:tcTxStyle>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2EA3896B-F4AD-48E0-94A0-45A834A73E04}" styleName="Table_1">
    <a:wholeTbl>
      <a:tcTxStyle>
        <a:srgbClr val="000000"/>
        <a:latin typeface="Arial"/>
        <a:ea typeface="Arial"/>
        <a:cs typeface="Arial"/>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0" Type="http://schemas.openxmlformats.org/officeDocument/2006/relationships/tableStyles" Target="tableStyles.xml"/><Relationship Id="rId11" Type="http://schemas.openxmlformats.org/officeDocument/2006/relationships/slide" Target="slides/slide8.xml"/><Relationship Id="rId109" Type="http://schemas.openxmlformats.org/officeDocument/2006/relationships/viewProps" Target="viewProps.xml"/><Relationship Id="rId108" Type="http://schemas.openxmlformats.org/officeDocument/2006/relationships/presProps" Target="presProps.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esktop\COORDINADORA\OIT\Matriz%20de%20datos-estructurada%20-%20con%20graficos%20al%2027.1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s-ES" sz="1800" b="1" i="0" u="none" strike="noStrike" kern="1200" baseline="0">
                <a:solidFill>
                  <a:schemeClr val="tx1"/>
                </a:solidFill>
                <a:latin typeface="+mn-lt"/>
                <a:ea typeface="+mn-ea"/>
                <a:cs typeface="+mn-cs"/>
              </a:defRPr>
            </a:pPr>
            <a:r>
              <a:rPr lang="es-AR" sz="1800" b="0" i="0" u="none" strike="noStrike" baseline="0"/>
              <a:t>Tipo de Entidad</a:t>
            </a:r>
            <a:r>
              <a:rPr lang="es-AR" sz="1800" b="1" i="0" u="none" strike="noStrike" baseline="0"/>
              <a:t> </a:t>
            </a:r>
            <a:endParaRPr lang="en-US"/>
          </a:p>
        </c:rich>
      </c:tx>
      <c:layout/>
      <c:overlay val="0"/>
    </c:title>
    <c:autoTitleDeleted val="0"/>
    <c:plotArea>
      <c:layout/>
      <c:barChart>
        <c:barDir val="bar"/>
        <c:grouping val="clustered"/>
        <c:varyColors val="0"/>
        <c:ser>
          <c:idx val="0"/>
          <c:order val="0"/>
          <c:tx>
            <c:strRef>
              <c:f>'[Matriz de datos-estructurada - con graficos al 27.10.2018.xlsx]1.4.01 y 1.4.02'!$B$1</c:f>
              <c:strCache>
                <c:ptCount val="1"/>
                <c:pt idx="0">
                  <c:v>Cantidad</c:v>
                </c:pt>
              </c:strCache>
            </c:strRef>
          </c:tx>
          <c:invertIfNegative val="0"/>
          <c:dLbls>
            <c:spPr>
              <a:noFill/>
              <a:ln>
                <a:noFill/>
              </a:ln>
              <a:effectLst/>
            </c:spPr>
            <c:txPr>
              <a:bodyPr rot="0" spcFirstLastPara="0" vertOverflow="ellipsis" vert="horz" wrap="square" lIns="38100" tIns="19050" rIns="38100" bIns="19050" anchor="ctr" anchorCtr="1"/>
              <a:lstStyle/>
              <a:p>
                <a:pPr>
                  <a:defRPr lang="es-ES" sz="1000" b="0" i="0" u="none" strike="noStrike" kern="1200" baseline="0">
                    <a:solidFill>
                      <a:schemeClr val="tx1"/>
                    </a:solidFill>
                    <a:latin typeface="+mn-lt"/>
                    <a:ea typeface="+mn-ea"/>
                    <a:cs typeface="+mn-cs"/>
                  </a:defRPr>
                </a:pPr>
              </a:p>
            </c:txPr>
            <c:dLblPos val="outEnd"/>
            <c:showLegendKey val="0"/>
            <c:showVal val="1"/>
            <c:showCatName val="0"/>
            <c:showSerName val="0"/>
            <c:showPercent val="1"/>
            <c:showBubbleSize val="0"/>
            <c:showLeaderLines val="0"/>
            <c:extLst>
              <c:ext xmlns:c15="http://schemas.microsoft.com/office/drawing/2012/chart" uri="{CE6537A1-D6FC-4f65-9D91-7224C49458BB}">
                <c15:layout/>
                <c15:showLeaderLines val="1"/>
                <c15:leaderLines/>
              </c:ext>
            </c:extLst>
          </c:dLbls>
          <c:cat>
            <c:strRef>
              <c:f>'[Matriz de datos-estructurada - con graficos al 27.10.2018.xlsx]1.4.01 y 1.4.02'!$A$2:$A$3</c:f>
              <c:strCache>
                <c:ptCount val="2"/>
                <c:pt idx="0">
                  <c:v>Independiente</c:v>
                </c:pt>
                <c:pt idx="1">
                  <c:v>Integrada a su Consejo o Colegio profesional</c:v>
                </c:pt>
              </c:strCache>
            </c:strRef>
          </c:cat>
          <c:val>
            <c:numRef>
              <c:f>'[Matriz de datos-estructurada - con graficos al 27.10.2018.xlsx]1.4.01 y 1.4.02'!$B$2:$B$3</c:f>
              <c:numCache>
                <c:formatCode>General</c:formatCode>
                <c:ptCount val="2"/>
                <c:pt idx="0">
                  <c:v>64</c:v>
                </c:pt>
                <c:pt idx="1">
                  <c:v>19</c:v>
                </c:pt>
              </c:numCache>
            </c:numRef>
          </c:val>
        </c:ser>
        <c:dLbls>
          <c:showLegendKey val="0"/>
          <c:showVal val="1"/>
          <c:showCatName val="0"/>
          <c:showSerName val="0"/>
          <c:showPercent val="1"/>
          <c:showBubbleSize val="0"/>
        </c:dLbls>
        <c:gapWidth val="150"/>
        <c:overlap val="0"/>
        <c:axId val="762199269"/>
        <c:axId val="389114133"/>
      </c:barChart>
      <c:catAx>
        <c:axId val="762199269"/>
        <c:scaling>
          <c:orientation val="minMax"/>
        </c:scaling>
        <c:delete val="0"/>
        <c:axPos val="l"/>
        <c:majorTickMark val="out"/>
        <c:minorTickMark val="none"/>
        <c:tickLblPos val="nextTo"/>
        <c:txPr>
          <a:bodyPr rot="-60000000" spcFirstLastPara="0" vertOverflow="ellipsis" vert="horz" wrap="square" anchor="ctr" anchorCtr="1"/>
          <a:lstStyle/>
          <a:p>
            <a:pPr>
              <a:defRPr lang="es-ES" sz="1000" b="0" i="0" u="none" strike="noStrike" kern="1200" baseline="0">
                <a:solidFill>
                  <a:schemeClr val="tx1"/>
                </a:solidFill>
                <a:latin typeface="+mn-lt"/>
                <a:ea typeface="+mn-ea"/>
                <a:cs typeface="+mn-cs"/>
              </a:defRPr>
            </a:pPr>
          </a:p>
        </c:txPr>
        <c:crossAx val="389114133"/>
        <c:crosses val="autoZero"/>
        <c:auto val="1"/>
        <c:lblAlgn val="ctr"/>
        <c:lblOffset val="100"/>
        <c:noMultiLvlLbl val="0"/>
      </c:catAx>
      <c:valAx>
        <c:axId val="389114133"/>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es-ES" sz="1000" b="0" i="0" u="none" strike="noStrike" kern="1200" baseline="0">
                <a:solidFill>
                  <a:schemeClr val="tx1"/>
                </a:solidFill>
                <a:latin typeface="+mn-lt"/>
                <a:ea typeface="+mn-ea"/>
                <a:cs typeface="+mn-cs"/>
              </a:defRPr>
            </a:pPr>
          </a:p>
        </c:txPr>
        <c:crossAx val="762199269"/>
        <c:crosses val="autoZero"/>
        <c:crossBetween val="between"/>
      </c:valAx>
    </c:plotArea>
    <c:legend>
      <c:legendPos val="r"/>
      <c:layout/>
      <c:overlay val="0"/>
      <c:txPr>
        <a:bodyPr rot="0" spcFirstLastPara="0" vertOverflow="ellipsis" vert="horz" wrap="square" anchor="ctr" anchorCtr="1"/>
        <a:lstStyle/>
        <a:p>
          <a:pPr>
            <a:defRPr lang="es-ES"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es-ES"/>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79750" y="4715125"/>
            <a:ext cx="5438125" cy="44669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lanacion.com.ar/1615742-mas-mujeres-graduadas-que-hombres" TargetMode="External"/><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 name="Shape 61"/>
        <p:cNvGrpSpPr/>
        <p:nvPr/>
      </p:nvGrpSpPr>
      <p:grpSpPr>
        <a:xfrm>
          <a:off x="0" y="0"/>
          <a:ext cx="0" cy="0"/>
          <a:chOff x="0" y="0"/>
          <a:chExt cx="0" cy="0"/>
        </a:xfrm>
      </p:grpSpPr>
      <p:sp>
        <p:nvSpPr>
          <p:cNvPr id="62" name="Google Shape;62;p1:notes"/>
          <p:cNvSpPr txBox="1"/>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3" name="Google Shape;63;p1:notes"/>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4657ee05c5_0_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657ee05c5_0_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cambiar el tipo de gráfico. buscar en el excel de Matriz</a:t>
            </a:r>
            <a:endParaRPr lang="en-US"/>
          </a:p>
          <a:p>
            <a:pPr marL="0" lvl="0" indent="0" algn="l" rtl="0">
              <a:spcBef>
                <a:spcPts val="0"/>
              </a:spcBef>
              <a:spcAft>
                <a:spcPts val="0"/>
              </a:spcAft>
              <a:buNone/>
            </a:p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9" name="Shape 879"/>
        <p:cNvGrpSpPr/>
        <p:nvPr/>
      </p:nvGrpSpPr>
      <p:grpSpPr>
        <a:xfrm>
          <a:off x="0" y="0"/>
          <a:ext cx="0" cy="0"/>
          <a:chOff x="0" y="0"/>
          <a:chExt cx="0" cy="0"/>
        </a:xfrm>
      </p:grpSpPr>
      <p:sp>
        <p:nvSpPr>
          <p:cNvPr id="880" name="Google Shape;880;g46a4375ae6_1_20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46a4375ae6_1_20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9" name="Shape 889"/>
        <p:cNvGrpSpPr/>
        <p:nvPr/>
      </p:nvGrpSpPr>
      <p:grpSpPr>
        <a:xfrm>
          <a:off x="0" y="0"/>
          <a:ext cx="0" cy="0"/>
          <a:chOff x="0" y="0"/>
          <a:chExt cx="0" cy="0"/>
        </a:xfrm>
      </p:grpSpPr>
      <p:sp>
        <p:nvSpPr>
          <p:cNvPr id="890" name="Google Shape;890;g46a4375ae6_1_21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46a4375ae6_1_21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7" name="Shape 897"/>
        <p:cNvGrpSpPr/>
        <p:nvPr/>
      </p:nvGrpSpPr>
      <p:grpSpPr>
        <a:xfrm>
          <a:off x="0" y="0"/>
          <a:ext cx="0" cy="0"/>
          <a:chOff x="0" y="0"/>
          <a:chExt cx="0" cy="0"/>
        </a:xfrm>
      </p:grpSpPr>
      <p:sp>
        <p:nvSpPr>
          <p:cNvPr id="898" name="Google Shape;898;g46a4375ae6_1_22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46a4375ae6_1_22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4" name="Shape 904"/>
        <p:cNvGrpSpPr/>
        <p:nvPr/>
      </p:nvGrpSpPr>
      <p:grpSpPr>
        <a:xfrm>
          <a:off x="0" y="0"/>
          <a:ext cx="0" cy="0"/>
          <a:chOff x="0" y="0"/>
          <a:chExt cx="0" cy="0"/>
        </a:xfrm>
      </p:grpSpPr>
      <p:sp>
        <p:nvSpPr>
          <p:cNvPr id="905" name="Google Shape;905;g46cf485da8_0_6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6" name="Google Shape;906;g46cf485da8_0_6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3" name="Shape 153"/>
        <p:cNvGrpSpPr/>
        <p:nvPr/>
      </p:nvGrpSpPr>
      <p:grpSpPr>
        <a:xfrm>
          <a:off x="0" y="0"/>
          <a:ext cx="0" cy="0"/>
          <a:chOff x="0" y="0"/>
          <a:chExt cx="0" cy="0"/>
        </a:xfrm>
      </p:grpSpPr>
      <p:sp>
        <p:nvSpPr>
          <p:cNvPr id="154" name="Google Shape;154;g45865dff33_0_4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5" name="Google Shape;155;g45865dff33_0_4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g45865dff33_0_7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5865dff33_0_7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45865dff33_0_5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5865dff33_0_5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4" name="Shape 174"/>
        <p:cNvGrpSpPr/>
        <p:nvPr/>
      </p:nvGrpSpPr>
      <p:grpSpPr>
        <a:xfrm>
          <a:off x="0" y="0"/>
          <a:ext cx="0" cy="0"/>
          <a:chOff x="0" y="0"/>
          <a:chExt cx="0" cy="0"/>
        </a:xfrm>
      </p:grpSpPr>
      <p:sp>
        <p:nvSpPr>
          <p:cNvPr id="175" name="Google Shape;175;g46be82e007_0_8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6be82e007_0_8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g46be82e007_0_8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6be82e007_0_8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Google Shape;188;g45865dff33_0_6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5865dff33_0_6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g46be82e007_0_5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6be82e007_0_5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46be82e007_0_6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6be82e007_0_6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46be82e007_0_7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6be82e007_0_7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 name="Shape 67"/>
        <p:cNvGrpSpPr/>
        <p:nvPr/>
      </p:nvGrpSpPr>
      <p:grpSpPr>
        <a:xfrm>
          <a:off x="0" y="0"/>
          <a:ext cx="0" cy="0"/>
          <a:chOff x="0" y="0"/>
          <a:chExt cx="0" cy="0"/>
        </a:xfrm>
      </p:grpSpPr>
      <p:sp>
        <p:nvSpPr>
          <p:cNvPr id="68" name="Google Shape;68;p2:notes"/>
          <p:cNvSpPr txBox="1"/>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9" name="Google Shape;69;p2:notes"/>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g45865dff33_0_7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8" name="Google Shape;218;g45865dff33_0_7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g45865dff33_0_6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5865dff33_0_6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g46cf485da8_0_1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6cf485da8_0_1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g46cf485da8_0_4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6cf485da8_0_4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g45865dff33_0_8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5865dff33_0_8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45865dff33_0_8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5865dff33_0_8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g46cf485da8_0_2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6cf485da8_0_2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8" name="Shape 268"/>
        <p:cNvGrpSpPr/>
        <p:nvPr/>
      </p:nvGrpSpPr>
      <p:grpSpPr>
        <a:xfrm>
          <a:off x="0" y="0"/>
          <a:ext cx="0" cy="0"/>
          <a:chOff x="0" y="0"/>
          <a:chExt cx="0" cy="0"/>
        </a:xfrm>
      </p:grpSpPr>
      <p:sp>
        <p:nvSpPr>
          <p:cNvPr id="269" name="Google Shape;269;g45865dff33_0_9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865dff33_0_9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8" name="Shape 278"/>
        <p:cNvGrpSpPr/>
        <p:nvPr/>
      </p:nvGrpSpPr>
      <p:grpSpPr>
        <a:xfrm>
          <a:off x="0" y="0"/>
          <a:ext cx="0" cy="0"/>
          <a:chOff x="0" y="0"/>
          <a:chExt cx="0" cy="0"/>
        </a:xfrm>
      </p:grpSpPr>
      <p:sp>
        <p:nvSpPr>
          <p:cNvPr id="279" name="Google Shape;279;g45865dff33_0_9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0" name="Google Shape;280;g45865dff33_0_9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46cf485da8_0_6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6cf485da8_0_6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 name="Shape 74"/>
        <p:cNvGrpSpPr/>
        <p:nvPr/>
      </p:nvGrpSpPr>
      <p:grpSpPr>
        <a:xfrm>
          <a:off x="0" y="0"/>
          <a:ext cx="0" cy="0"/>
          <a:chOff x="0" y="0"/>
          <a:chExt cx="0" cy="0"/>
        </a:xfrm>
      </p:grpSpPr>
      <p:sp>
        <p:nvSpPr>
          <p:cNvPr id="75" name="Google Shape;75;p3:notes"/>
          <p:cNvSpPr txBox="1"/>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6" name="Google Shape;76;p3:notes"/>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3" name="Shape 293"/>
        <p:cNvGrpSpPr/>
        <p:nvPr/>
      </p:nvGrpSpPr>
      <p:grpSpPr>
        <a:xfrm>
          <a:off x="0" y="0"/>
          <a:ext cx="0" cy="0"/>
          <a:chOff x="0" y="0"/>
          <a:chExt cx="0" cy="0"/>
        </a:xfrm>
      </p:grpSpPr>
      <p:sp>
        <p:nvSpPr>
          <p:cNvPr id="294" name="Google Shape;294;g46cf485da8_0_8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6cf485da8_0_8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45865dff33_0_10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05" name="Google Shape;305;g45865dff33_0_10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9" name="Shape 309"/>
        <p:cNvGrpSpPr/>
        <p:nvPr/>
      </p:nvGrpSpPr>
      <p:grpSpPr>
        <a:xfrm>
          <a:off x="0" y="0"/>
          <a:ext cx="0" cy="0"/>
          <a:chOff x="0" y="0"/>
          <a:chExt cx="0" cy="0"/>
        </a:xfrm>
      </p:grpSpPr>
      <p:sp>
        <p:nvSpPr>
          <p:cNvPr id="310" name="Google Shape;310;g46cf485da8_0_9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6cf485da8_0_9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7" name="Shape 317"/>
        <p:cNvGrpSpPr/>
        <p:nvPr/>
      </p:nvGrpSpPr>
      <p:grpSpPr>
        <a:xfrm>
          <a:off x="0" y="0"/>
          <a:ext cx="0" cy="0"/>
          <a:chOff x="0" y="0"/>
          <a:chExt cx="0" cy="0"/>
        </a:xfrm>
      </p:grpSpPr>
      <p:sp>
        <p:nvSpPr>
          <p:cNvPr id="318" name="Google Shape;318;g46cf485da8_0_10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6cf485da8_0_10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5" name="Shape 325"/>
        <p:cNvGrpSpPr/>
        <p:nvPr/>
      </p:nvGrpSpPr>
      <p:grpSpPr>
        <a:xfrm>
          <a:off x="0" y="0"/>
          <a:ext cx="0" cy="0"/>
          <a:chOff x="0" y="0"/>
          <a:chExt cx="0" cy="0"/>
        </a:xfrm>
      </p:grpSpPr>
      <p:sp>
        <p:nvSpPr>
          <p:cNvPr id="326" name="Google Shape;326;g46cf485da8_0_12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6cf485da8_0_12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5" name="Shape 335"/>
        <p:cNvGrpSpPr/>
        <p:nvPr/>
      </p:nvGrpSpPr>
      <p:grpSpPr>
        <a:xfrm>
          <a:off x="0" y="0"/>
          <a:ext cx="0" cy="0"/>
          <a:chOff x="0" y="0"/>
          <a:chExt cx="0" cy="0"/>
        </a:xfrm>
      </p:grpSpPr>
      <p:sp>
        <p:nvSpPr>
          <p:cNvPr id="336" name="Google Shape;336;g45865dff33_0_10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37" name="Google Shape;337;g45865dff33_0_10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1" name="Shape 341"/>
        <p:cNvGrpSpPr/>
        <p:nvPr/>
      </p:nvGrpSpPr>
      <p:grpSpPr>
        <a:xfrm>
          <a:off x="0" y="0"/>
          <a:ext cx="0" cy="0"/>
          <a:chOff x="0" y="0"/>
          <a:chExt cx="0" cy="0"/>
        </a:xfrm>
      </p:grpSpPr>
      <p:sp>
        <p:nvSpPr>
          <p:cNvPr id="342" name="Google Shape;342;g46cf485da8_0_13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6cf485da8_0_13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8" name="Shape 348"/>
        <p:cNvGrpSpPr/>
        <p:nvPr/>
      </p:nvGrpSpPr>
      <p:grpSpPr>
        <a:xfrm>
          <a:off x="0" y="0"/>
          <a:ext cx="0" cy="0"/>
          <a:chOff x="0" y="0"/>
          <a:chExt cx="0" cy="0"/>
        </a:xfrm>
      </p:grpSpPr>
      <p:sp>
        <p:nvSpPr>
          <p:cNvPr id="349" name="Google Shape;349;g46cf485da8_0_14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6cf485da8_0_14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5" name="Shape 355"/>
        <p:cNvGrpSpPr/>
        <p:nvPr/>
      </p:nvGrpSpPr>
      <p:grpSpPr>
        <a:xfrm>
          <a:off x="0" y="0"/>
          <a:ext cx="0" cy="0"/>
          <a:chOff x="0" y="0"/>
          <a:chExt cx="0" cy="0"/>
        </a:xfrm>
      </p:grpSpPr>
      <p:sp>
        <p:nvSpPr>
          <p:cNvPr id="356" name="Google Shape;356;g45865dff33_0_11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57" name="Google Shape;357;g45865dff33_0_11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1" name="Shape 361"/>
        <p:cNvGrpSpPr/>
        <p:nvPr/>
      </p:nvGrpSpPr>
      <p:grpSpPr>
        <a:xfrm>
          <a:off x="0" y="0"/>
          <a:ext cx="0" cy="0"/>
          <a:chOff x="0" y="0"/>
          <a:chExt cx="0" cy="0"/>
        </a:xfrm>
      </p:grpSpPr>
      <p:sp>
        <p:nvSpPr>
          <p:cNvPr id="362" name="Google Shape;362;g46cf485da8_0_15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6cf485da8_0_15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 name="Shape 86"/>
        <p:cNvGrpSpPr/>
        <p:nvPr/>
      </p:nvGrpSpPr>
      <p:grpSpPr>
        <a:xfrm>
          <a:off x="0" y="0"/>
          <a:ext cx="0" cy="0"/>
          <a:chOff x="0" y="0"/>
          <a:chExt cx="0" cy="0"/>
        </a:xfrm>
      </p:grpSpPr>
      <p:sp>
        <p:nvSpPr>
          <p:cNvPr id="87" name="Google Shape;87;g4690d5a268_0_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8" name="Google Shape;88;g4690d5a268_0_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7" name="Shape 367"/>
        <p:cNvGrpSpPr/>
        <p:nvPr/>
      </p:nvGrpSpPr>
      <p:grpSpPr>
        <a:xfrm>
          <a:off x="0" y="0"/>
          <a:ext cx="0" cy="0"/>
          <a:chOff x="0" y="0"/>
          <a:chExt cx="0" cy="0"/>
        </a:xfrm>
      </p:grpSpPr>
      <p:sp>
        <p:nvSpPr>
          <p:cNvPr id="368" name="Google Shape;368;g46cf485da8_0_15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46cf485da8_0_15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800" baseline="30000">
                <a:solidFill>
                  <a:schemeClr val="dk1"/>
                </a:solidFill>
              </a:rPr>
              <a:t>[1]</a:t>
            </a:r>
            <a:r>
              <a:rPr lang="en-US" sz="1000">
                <a:solidFill>
                  <a:schemeClr val="dk1"/>
                </a:solidFill>
              </a:rPr>
              <a:t> Esta situación se dio en Cajas de las provincias de Río Negro, Salta, San Juan y Santa Fe. En el caso de la provincia de San Luis, existe una sola Caja para profesionales, que contestó que su provincia no hubo adherido al convenio, a pesar de haberlo hecho por decreto 1034/81.</a:t>
            </a:r>
            <a:endParaRPr lang="en-US" sz="10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4" name="Shape 374"/>
        <p:cNvGrpSpPr/>
        <p:nvPr/>
      </p:nvGrpSpPr>
      <p:grpSpPr>
        <a:xfrm>
          <a:off x="0" y="0"/>
          <a:ext cx="0" cy="0"/>
          <a:chOff x="0" y="0"/>
          <a:chExt cx="0" cy="0"/>
        </a:xfrm>
      </p:grpSpPr>
      <p:sp>
        <p:nvSpPr>
          <p:cNvPr id="375" name="Google Shape;375;g46cf485da8_0_16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6cf485da8_0_16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g45865dff33_0_12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86" name="Google Shape;386;g45865dff33_0_12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0" name="Shape 390"/>
        <p:cNvGrpSpPr/>
        <p:nvPr/>
      </p:nvGrpSpPr>
      <p:grpSpPr>
        <a:xfrm>
          <a:off x="0" y="0"/>
          <a:ext cx="0" cy="0"/>
          <a:chOff x="0" y="0"/>
          <a:chExt cx="0" cy="0"/>
        </a:xfrm>
      </p:grpSpPr>
      <p:sp>
        <p:nvSpPr>
          <p:cNvPr id="391" name="Google Shape;391;g46cf485da8_0_18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6cf485da8_0_18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0" name="Shape 400"/>
        <p:cNvGrpSpPr/>
        <p:nvPr/>
      </p:nvGrpSpPr>
      <p:grpSpPr>
        <a:xfrm>
          <a:off x="0" y="0"/>
          <a:ext cx="0" cy="0"/>
          <a:chOff x="0" y="0"/>
          <a:chExt cx="0" cy="0"/>
        </a:xfrm>
      </p:grpSpPr>
      <p:sp>
        <p:nvSpPr>
          <p:cNvPr id="401" name="Google Shape;401;g46cf485da8_0_19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6cf485da8_0_19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9" name="Shape 409"/>
        <p:cNvGrpSpPr/>
        <p:nvPr/>
      </p:nvGrpSpPr>
      <p:grpSpPr>
        <a:xfrm>
          <a:off x="0" y="0"/>
          <a:ext cx="0" cy="0"/>
          <a:chOff x="0" y="0"/>
          <a:chExt cx="0" cy="0"/>
        </a:xfrm>
      </p:grpSpPr>
      <p:sp>
        <p:nvSpPr>
          <p:cNvPr id="410" name="Google Shape;410;g46cf485da8_0_21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6cf485da8_0_21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5" name="Shape 415"/>
        <p:cNvGrpSpPr/>
        <p:nvPr/>
      </p:nvGrpSpPr>
      <p:grpSpPr>
        <a:xfrm>
          <a:off x="0" y="0"/>
          <a:ext cx="0" cy="0"/>
          <a:chOff x="0" y="0"/>
          <a:chExt cx="0" cy="0"/>
        </a:xfrm>
      </p:grpSpPr>
      <p:sp>
        <p:nvSpPr>
          <p:cNvPr id="416" name="Google Shape;416;g46cf485da8_0_22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46cf485da8_0_22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1" name="Shape 421"/>
        <p:cNvGrpSpPr/>
        <p:nvPr/>
      </p:nvGrpSpPr>
      <p:grpSpPr>
        <a:xfrm>
          <a:off x="0" y="0"/>
          <a:ext cx="0" cy="0"/>
          <a:chOff x="0" y="0"/>
          <a:chExt cx="0" cy="0"/>
        </a:xfrm>
      </p:grpSpPr>
      <p:sp>
        <p:nvSpPr>
          <p:cNvPr id="422" name="Google Shape;422;g45865dff33_0_11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23" name="Google Shape;423;g45865dff33_0_11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p5:notes"/>
          <p:cNvSpPr txBox="1"/>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a:t>1.3.1 Contradicción entre las Cajas que manifiestan que puede llegar a modificarse su ley en el mediano plazo y contestan de forma afirmativa las opciones de A PROPUESTA DE SU CAJA  Y PROPICIDADO POR TERCEROS</a:t>
            </a:r>
            <a:endParaRPr lang="en-US"/>
          </a:p>
          <a:p>
            <a:pPr marL="0" lvl="0" indent="0" algn="l" rtl="0">
              <a:spcBef>
                <a:spcPts val="0"/>
              </a:spcBef>
              <a:spcAft>
                <a:spcPts val="0"/>
              </a:spcAft>
              <a:buNone/>
            </a:pPr>
          </a:p>
        </p:txBody>
      </p:sp>
      <p:sp>
        <p:nvSpPr>
          <p:cNvPr id="429" name="Google Shape;429;p5:notes"/>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4" name="Shape 434"/>
        <p:cNvGrpSpPr/>
        <p:nvPr/>
      </p:nvGrpSpPr>
      <p:grpSpPr>
        <a:xfrm>
          <a:off x="0" y="0"/>
          <a:ext cx="0" cy="0"/>
          <a:chOff x="0" y="0"/>
          <a:chExt cx="0" cy="0"/>
        </a:xfrm>
      </p:grpSpPr>
      <p:sp>
        <p:nvSpPr>
          <p:cNvPr id="435" name="Google Shape;435;g45865dff33_0_13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36" name="Google Shape;436;g45865dff33_0_13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g467beafeb0_0_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6" name="Google Shape;96;g467beafeb0_0_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0" name="Shape 440"/>
        <p:cNvGrpSpPr/>
        <p:nvPr/>
      </p:nvGrpSpPr>
      <p:grpSpPr>
        <a:xfrm>
          <a:off x="0" y="0"/>
          <a:ext cx="0" cy="0"/>
          <a:chOff x="0" y="0"/>
          <a:chExt cx="0" cy="0"/>
        </a:xfrm>
      </p:grpSpPr>
      <p:sp>
        <p:nvSpPr>
          <p:cNvPr id="441" name="Google Shape;441;g4657ee05c5_0_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4657ee05c5_0_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6" name="Shape 446"/>
        <p:cNvGrpSpPr/>
        <p:nvPr/>
      </p:nvGrpSpPr>
      <p:grpSpPr>
        <a:xfrm>
          <a:off x="0" y="0"/>
          <a:ext cx="0" cy="0"/>
          <a:chOff x="0" y="0"/>
          <a:chExt cx="0" cy="0"/>
        </a:xfrm>
      </p:grpSpPr>
      <p:sp>
        <p:nvSpPr>
          <p:cNvPr id="447" name="Google Shape;447;g441d47c555_0_8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441d47c555_0_8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2" name="Shape 452"/>
        <p:cNvGrpSpPr/>
        <p:nvPr/>
      </p:nvGrpSpPr>
      <p:grpSpPr>
        <a:xfrm>
          <a:off x="0" y="0"/>
          <a:ext cx="0" cy="0"/>
          <a:chOff x="0" y="0"/>
          <a:chExt cx="0" cy="0"/>
        </a:xfrm>
      </p:grpSpPr>
      <p:sp>
        <p:nvSpPr>
          <p:cNvPr id="453" name="Google Shape;453;g45865dff33_0_14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54" name="Google Shape;454;g45865dff33_0_14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8" name="Shape 458"/>
        <p:cNvGrpSpPr/>
        <p:nvPr/>
      </p:nvGrpSpPr>
      <p:grpSpPr>
        <a:xfrm>
          <a:off x="0" y="0"/>
          <a:ext cx="0" cy="0"/>
          <a:chOff x="0" y="0"/>
          <a:chExt cx="0" cy="0"/>
        </a:xfrm>
      </p:grpSpPr>
      <p:sp>
        <p:nvSpPr>
          <p:cNvPr id="459" name="Google Shape;459;g45865dff33_0_13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45865dff33_0_13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7" name="Shape 467"/>
        <p:cNvGrpSpPr/>
        <p:nvPr/>
      </p:nvGrpSpPr>
      <p:grpSpPr>
        <a:xfrm>
          <a:off x="0" y="0"/>
          <a:ext cx="0" cy="0"/>
          <a:chOff x="0" y="0"/>
          <a:chExt cx="0" cy="0"/>
        </a:xfrm>
      </p:grpSpPr>
      <p:sp>
        <p:nvSpPr>
          <p:cNvPr id="468" name="Google Shape;468;g4657ee05c5_0_2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4657ee05c5_0_2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4" name="Shape 474"/>
        <p:cNvGrpSpPr/>
        <p:nvPr/>
      </p:nvGrpSpPr>
      <p:grpSpPr>
        <a:xfrm>
          <a:off x="0" y="0"/>
          <a:ext cx="0" cy="0"/>
          <a:chOff x="0" y="0"/>
          <a:chExt cx="0" cy="0"/>
        </a:xfrm>
      </p:grpSpPr>
      <p:sp>
        <p:nvSpPr>
          <p:cNvPr id="475" name="Google Shape;475;g4690d5a268_0_2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4690d5a268_0_2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5" name="Shape 485"/>
        <p:cNvGrpSpPr/>
        <p:nvPr/>
      </p:nvGrpSpPr>
      <p:grpSpPr>
        <a:xfrm>
          <a:off x="0" y="0"/>
          <a:ext cx="0" cy="0"/>
          <a:chOff x="0" y="0"/>
          <a:chExt cx="0" cy="0"/>
        </a:xfrm>
      </p:grpSpPr>
      <p:sp>
        <p:nvSpPr>
          <p:cNvPr id="486" name="Google Shape;486;g4690d5a268_0_4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690d5a268_0_4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3" name="Shape 503"/>
        <p:cNvGrpSpPr/>
        <p:nvPr/>
      </p:nvGrpSpPr>
      <p:grpSpPr>
        <a:xfrm>
          <a:off x="0" y="0"/>
          <a:ext cx="0" cy="0"/>
          <a:chOff x="0" y="0"/>
          <a:chExt cx="0" cy="0"/>
        </a:xfrm>
      </p:grpSpPr>
      <p:sp>
        <p:nvSpPr>
          <p:cNvPr id="504" name="Google Shape;504;g4657ee05c5_0_3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4657ee05c5_0_3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5" name="Shape 515"/>
        <p:cNvGrpSpPr/>
        <p:nvPr/>
      </p:nvGrpSpPr>
      <p:grpSpPr>
        <a:xfrm>
          <a:off x="0" y="0"/>
          <a:ext cx="0" cy="0"/>
          <a:chOff x="0" y="0"/>
          <a:chExt cx="0" cy="0"/>
        </a:xfrm>
      </p:grpSpPr>
      <p:sp>
        <p:nvSpPr>
          <p:cNvPr id="516" name="Google Shape;516;g45865dff33_0_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45865dff33_0_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Clr>
                <a:schemeClr val="dk1"/>
              </a:buClr>
              <a:buSzPts val="1100"/>
              <a:buFont typeface="Arial" panose="020B0604020202020204"/>
              <a:buNone/>
            </a:pPr>
            <a:r>
              <a:rPr lang="en-US" sz="1200">
                <a:solidFill>
                  <a:schemeClr val="dk1"/>
                </a:solidFill>
              </a:rPr>
              <a:t>Esta conclusión coincide con los datos informados en el último censo nacional realizado en 2010, de donde surge que en una década las profesionales mujeres casi se duplicaron, mientras que los hombres con título universitario se incrementaron sólo en un 50%</a:t>
            </a:r>
            <a:r>
              <a:rPr lang="en-US" sz="2000" baseline="30000">
                <a:solidFill>
                  <a:schemeClr val="dk1"/>
                </a:solidFill>
              </a:rPr>
              <a:t>[1]</a:t>
            </a:r>
            <a:r>
              <a:rPr lang="en-US" sz="1200">
                <a:solidFill>
                  <a:schemeClr val="dk1"/>
                </a:solidFill>
              </a:rPr>
              <a:t>. En el mismo sentido se advierte un importante incremento del número de estudiantes universitarias mujeres, que ronda entre el 60% y el 70% del total de la matrícula.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panose="020B0604020202020204"/>
              <a:buNone/>
            </a:pPr>
            <a:endParaRPr sz="1200">
              <a:solidFill>
                <a:schemeClr val="dk1"/>
              </a:solidFill>
            </a:endParaRPr>
          </a:p>
          <a:p>
            <a:pPr marL="0" lvl="0" indent="0" algn="l" rtl="0">
              <a:spcBef>
                <a:spcPts val="0"/>
              </a:spcBef>
              <a:spcAft>
                <a:spcPts val="0"/>
              </a:spcAft>
              <a:buClr>
                <a:schemeClr val="dk1"/>
              </a:buClr>
              <a:buSzPts val="1100"/>
              <a:buFont typeface="Arial" panose="020B0604020202020204"/>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panose="020B0604020202020204"/>
              <a:buNone/>
            </a:pPr>
            <a:r>
              <a:rPr lang="en-US" sz="1800" baseline="30000">
                <a:solidFill>
                  <a:schemeClr val="dk1"/>
                </a:solidFill>
              </a:rPr>
              <a:t>[1]</a:t>
            </a:r>
            <a:r>
              <a:rPr lang="en-US" sz="1000">
                <a:solidFill>
                  <a:schemeClr val="dk1"/>
                </a:solidFill>
              </a:rPr>
              <a:t> Fuente:</a:t>
            </a:r>
            <a:r>
              <a:rPr lang="en-US" sz="1000">
                <a:solidFill>
                  <a:schemeClr val="dk1"/>
                </a:solidFill>
                <a:uFill>
                  <a:noFill/>
                </a:uFill>
                <a:hlinkClick r:id="rId3"/>
              </a:rPr>
              <a:t> </a:t>
            </a:r>
            <a:r>
              <a:rPr lang="en-US" sz="1000" u="sng">
                <a:solidFill>
                  <a:srgbClr val="1155CC"/>
                </a:solidFill>
                <a:hlinkClick r:id="rId3"/>
              </a:rPr>
              <a:t>https://www.lanacion.com.ar/1615742-mas-mujeres-graduadas-que-hombres</a:t>
            </a:r>
            <a:endParaRPr sz="1000" u="sng">
              <a:solidFill>
                <a:srgbClr val="1155CC"/>
              </a:solidFill>
              <a:hlinkClick r:id="rId3"/>
            </a:endParaRPr>
          </a:p>
          <a:p>
            <a:pPr marL="0" lvl="0" indent="0" algn="l" rtl="0">
              <a:spcBef>
                <a:spcPts val="0"/>
              </a:spcBef>
              <a:spcAft>
                <a:spcPts val="0"/>
              </a:spcAft>
              <a:buNone/>
            </a:p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3" name="Shape 523"/>
        <p:cNvGrpSpPr/>
        <p:nvPr/>
      </p:nvGrpSpPr>
      <p:grpSpPr>
        <a:xfrm>
          <a:off x="0" y="0"/>
          <a:ext cx="0" cy="0"/>
          <a:chOff x="0" y="0"/>
          <a:chExt cx="0" cy="0"/>
        </a:xfrm>
      </p:grpSpPr>
      <p:sp>
        <p:nvSpPr>
          <p:cNvPr id="524" name="Google Shape;524;g45865dff33_0_1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45865dff33_0_1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g441d47c555_0_7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41d47c555_0_7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a:t>1.4.01 y 02. Hay 10 cajas que marcan que son a la vez Integradas con el Colegio/Consejo e Independientes. Ojo que la suma de este punto no da (da 83 respuestas) Si en pregunta 1.4.1 y si en pregunta 1.4.2</a:t>
            </a:r>
            <a:endParaRPr lang="en-US"/>
          </a:p>
          <a:p>
            <a:pPr marL="0" lvl="0" indent="0" algn="l" rtl="0">
              <a:spcBef>
                <a:spcPts val="0"/>
              </a:spcBef>
              <a:spcAft>
                <a:spcPts val="0"/>
              </a:spcAft>
              <a:buClr>
                <a:schemeClr val="dk1"/>
              </a:buClr>
              <a:buSzPts val="1100"/>
              <a:buFont typeface="Arial" panose="020B0604020202020204"/>
              <a:buNone/>
            </a:pPr>
            <a:r>
              <a:rPr lang="en-US"/>
              <a:t>Hay 19 que respondieron si/no en 1.4.1. y si en 1.4.2</a:t>
            </a:r>
            <a:endParaRPr lang="en-US"/>
          </a:p>
          <a:p>
            <a:pPr marL="0" lvl="0" indent="0" algn="l" rtl="0">
              <a:spcBef>
                <a:spcPts val="0"/>
              </a:spcBef>
              <a:spcAft>
                <a:spcPts val="0"/>
              </a:spcAft>
              <a:buNone/>
            </a:p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1" name="Shape 531"/>
        <p:cNvGrpSpPr/>
        <p:nvPr/>
      </p:nvGrpSpPr>
      <p:grpSpPr>
        <a:xfrm>
          <a:off x="0" y="0"/>
          <a:ext cx="0" cy="0"/>
          <a:chOff x="0" y="0"/>
          <a:chExt cx="0" cy="0"/>
        </a:xfrm>
      </p:grpSpPr>
      <p:sp>
        <p:nvSpPr>
          <p:cNvPr id="532" name="Google Shape;532;g467beafeb0_0_1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67beafeb0_0_1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7" name="Shape 537"/>
        <p:cNvGrpSpPr/>
        <p:nvPr/>
      </p:nvGrpSpPr>
      <p:grpSpPr>
        <a:xfrm>
          <a:off x="0" y="0"/>
          <a:ext cx="0" cy="0"/>
          <a:chOff x="0" y="0"/>
          <a:chExt cx="0" cy="0"/>
        </a:xfrm>
      </p:grpSpPr>
      <p:sp>
        <p:nvSpPr>
          <p:cNvPr id="538" name="Google Shape;538;g4690d5a268_0_1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4690d5a268_0_1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3" name="Shape 543"/>
        <p:cNvGrpSpPr/>
        <p:nvPr/>
      </p:nvGrpSpPr>
      <p:grpSpPr>
        <a:xfrm>
          <a:off x="0" y="0"/>
          <a:ext cx="0" cy="0"/>
          <a:chOff x="0" y="0"/>
          <a:chExt cx="0" cy="0"/>
        </a:xfrm>
      </p:grpSpPr>
      <p:sp>
        <p:nvSpPr>
          <p:cNvPr id="544" name="Google Shape;544;g467beafeb0_0_2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467beafeb0_0_2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9" name="Shape 549"/>
        <p:cNvGrpSpPr/>
        <p:nvPr/>
      </p:nvGrpSpPr>
      <p:grpSpPr>
        <a:xfrm>
          <a:off x="0" y="0"/>
          <a:ext cx="0" cy="0"/>
          <a:chOff x="0" y="0"/>
          <a:chExt cx="0" cy="0"/>
        </a:xfrm>
      </p:grpSpPr>
      <p:sp>
        <p:nvSpPr>
          <p:cNvPr id="550" name="Google Shape;550;g45865dff33_0_14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51" name="Google Shape;551;g45865dff33_0_14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5" name="Shape 555"/>
        <p:cNvGrpSpPr/>
        <p:nvPr/>
      </p:nvGrpSpPr>
      <p:grpSpPr>
        <a:xfrm>
          <a:off x="0" y="0"/>
          <a:ext cx="0" cy="0"/>
          <a:chOff x="0" y="0"/>
          <a:chExt cx="0" cy="0"/>
        </a:xfrm>
      </p:grpSpPr>
      <p:sp>
        <p:nvSpPr>
          <p:cNvPr id="556" name="Google Shape;556;g45865dff33_1_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45865dff33_1_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2" name="Shape 562"/>
        <p:cNvGrpSpPr/>
        <p:nvPr/>
      </p:nvGrpSpPr>
      <p:grpSpPr>
        <a:xfrm>
          <a:off x="0" y="0"/>
          <a:ext cx="0" cy="0"/>
          <a:chOff x="0" y="0"/>
          <a:chExt cx="0" cy="0"/>
        </a:xfrm>
      </p:grpSpPr>
      <p:sp>
        <p:nvSpPr>
          <p:cNvPr id="563" name="Google Shape;563;g45865dff33_1_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45865dff33_1_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0" name="Shape 570"/>
        <p:cNvGrpSpPr/>
        <p:nvPr/>
      </p:nvGrpSpPr>
      <p:grpSpPr>
        <a:xfrm>
          <a:off x="0" y="0"/>
          <a:ext cx="0" cy="0"/>
          <a:chOff x="0" y="0"/>
          <a:chExt cx="0" cy="0"/>
        </a:xfrm>
      </p:grpSpPr>
      <p:sp>
        <p:nvSpPr>
          <p:cNvPr id="571" name="Google Shape;571;g45865dff33_1_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45865dff33_1_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0" name="Shape 580"/>
        <p:cNvGrpSpPr/>
        <p:nvPr/>
      </p:nvGrpSpPr>
      <p:grpSpPr>
        <a:xfrm>
          <a:off x="0" y="0"/>
          <a:ext cx="0" cy="0"/>
          <a:chOff x="0" y="0"/>
          <a:chExt cx="0" cy="0"/>
        </a:xfrm>
      </p:grpSpPr>
      <p:sp>
        <p:nvSpPr>
          <p:cNvPr id="581" name="Google Shape;581;g45c2988656_0_1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5c2988656_0_1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6" name="Shape 586"/>
        <p:cNvGrpSpPr/>
        <p:nvPr/>
      </p:nvGrpSpPr>
      <p:grpSpPr>
        <a:xfrm>
          <a:off x="0" y="0"/>
          <a:ext cx="0" cy="0"/>
          <a:chOff x="0" y="0"/>
          <a:chExt cx="0" cy="0"/>
        </a:xfrm>
      </p:grpSpPr>
      <p:sp>
        <p:nvSpPr>
          <p:cNvPr id="587" name="Google Shape;587;g45865dff33_1_1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45865dff33_1_1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4" name="Shape 594"/>
        <p:cNvGrpSpPr/>
        <p:nvPr/>
      </p:nvGrpSpPr>
      <p:grpSpPr>
        <a:xfrm>
          <a:off x="0" y="0"/>
          <a:ext cx="0" cy="0"/>
          <a:chOff x="0" y="0"/>
          <a:chExt cx="0" cy="0"/>
        </a:xfrm>
      </p:grpSpPr>
      <p:sp>
        <p:nvSpPr>
          <p:cNvPr id="595" name="Google Shape;595;g45865dff33_1_1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45865dff33_1_1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09"/>
        <p:cNvGrpSpPr/>
        <p:nvPr/>
      </p:nvGrpSpPr>
      <p:grpSpPr>
        <a:xfrm>
          <a:off x="0" y="0"/>
          <a:ext cx="0" cy="0"/>
          <a:chOff x="0" y="0"/>
          <a:chExt cx="0" cy="0"/>
        </a:xfrm>
      </p:grpSpPr>
      <p:sp>
        <p:nvSpPr>
          <p:cNvPr id="110" name="Google Shape;110;g46be82e007_0_1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6be82e007_0_1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a:t>1.4.01 y 02. Hay 10 cajas que marcan que son a la vez Integradas con el Colegio/Consejo e Independientes. Ojo que la suma de este punto no da (da 83 respuestas) Si en pregunta 1.4.1 y si en pregunta 1.4.2</a:t>
            </a:r>
            <a:endParaRPr lang="en-US"/>
          </a:p>
          <a:p>
            <a:pPr marL="0" lvl="0" indent="0" algn="l" rtl="0">
              <a:spcBef>
                <a:spcPts val="0"/>
              </a:spcBef>
              <a:spcAft>
                <a:spcPts val="0"/>
              </a:spcAft>
              <a:buClr>
                <a:schemeClr val="dk1"/>
              </a:buClr>
              <a:buSzPts val="1100"/>
              <a:buFont typeface="Arial" panose="020B0604020202020204"/>
              <a:buNone/>
            </a:pPr>
            <a:r>
              <a:rPr lang="en-US"/>
              <a:t>Hay 19 que respondieron si/no en 1.4.1. y si en 1.4.2</a:t>
            </a:r>
            <a:endParaRPr lang="en-US"/>
          </a:p>
          <a:p>
            <a:pPr marL="0" lvl="0" indent="0" algn="l" rtl="0">
              <a:spcBef>
                <a:spcPts val="0"/>
              </a:spcBef>
              <a:spcAft>
                <a:spcPts val="0"/>
              </a:spcAft>
              <a:buNone/>
            </a:p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0" name="Shape 610"/>
        <p:cNvGrpSpPr/>
        <p:nvPr/>
      </p:nvGrpSpPr>
      <p:grpSpPr>
        <a:xfrm>
          <a:off x="0" y="0"/>
          <a:ext cx="0" cy="0"/>
          <a:chOff x="0" y="0"/>
          <a:chExt cx="0" cy="0"/>
        </a:xfrm>
      </p:grpSpPr>
      <p:sp>
        <p:nvSpPr>
          <p:cNvPr id="611" name="Google Shape;611;g45865dff33_0_2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12" name="Google Shape;612;g45865dff33_0_2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6" name="Shape 616"/>
        <p:cNvGrpSpPr/>
        <p:nvPr/>
      </p:nvGrpSpPr>
      <p:grpSpPr>
        <a:xfrm>
          <a:off x="0" y="0"/>
          <a:ext cx="0" cy="0"/>
          <a:chOff x="0" y="0"/>
          <a:chExt cx="0" cy="0"/>
        </a:xfrm>
      </p:grpSpPr>
      <p:sp>
        <p:nvSpPr>
          <p:cNvPr id="617" name="Google Shape;617;g46a4375ae6_1_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46a4375ae6_1_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6" name="Shape 626"/>
        <p:cNvGrpSpPr/>
        <p:nvPr/>
      </p:nvGrpSpPr>
      <p:grpSpPr>
        <a:xfrm>
          <a:off x="0" y="0"/>
          <a:ext cx="0" cy="0"/>
          <a:chOff x="0" y="0"/>
          <a:chExt cx="0" cy="0"/>
        </a:xfrm>
      </p:grpSpPr>
      <p:sp>
        <p:nvSpPr>
          <p:cNvPr id="627" name="Google Shape;627;g46a4375ae6_1_1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46a4375ae6_1_1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9" name="Shape 639"/>
        <p:cNvGrpSpPr/>
        <p:nvPr/>
      </p:nvGrpSpPr>
      <p:grpSpPr>
        <a:xfrm>
          <a:off x="0" y="0"/>
          <a:ext cx="0" cy="0"/>
          <a:chOff x="0" y="0"/>
          <a:chExt cx="0" cy="0"/>
        </a:xfrm>
      </p:grpSpPr>
      <p:sp>
        <p:nvSpPr>
          <p:cNvPr id="640" name="Google Shape;640;g46a4375ae6_1_16: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6a4375ae6_1_16: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7" name="Shape 647"/>
        <p:cNvGrpSpPr/>
        <p:nvPr/>
      </p:nvGrpSpPr>
      <p:grpSpPr>
        <a:xfrm>
          <a:off x="0" y="0"/>
          <a:ext cx="0" cy="0"/>
          <a:chOff x="0" y="0"/>
          <a:chExt cx="0" cy="0"/>
        </a:xfrm>
      </p:grpSpPr>
      <p:sp>
        <p:nvSpPr>
          <p:cNvPr id="648" name="Google Shape;648;g46a4375ae6_1_2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46a4375ae6_1_2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5" name="Shape 655"/>
        <p:cNvGrpSpPr/>
        <p:nvPr/>
      </p:nvGrpSpPr>
      <p:grpSpPr>
        <a:xfrm>
          <a:off x="0" y="0"/>
          <a:ext cx="0" cy="0"/>
          <a:chOff x="0" y="0"/>
          <a:chExt cx="0" cy="0"/>
        </a:xfrm>
      </p:grpSpPr>
      <p:sp>
        <p:nvSpPr>
          <p:cNvPr id="656" name="Google Shape;656;g46a4375ae6_1_2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46a4375ae6_1_2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3" name="Shape 663"/>
        <p:cNvGrpSpPr/>
        <p:nvPr/>
      </p:nvGrpSpPr>
      <p:grpSpPr>
        <a:xfrm>
          <a:off x="0" y="0"/>
          <a:ext cx="0" cy="0"/>
          <a:chOff x="0" y="0"/>
          <a:chExt cx="0" cy="0"/>
        </a:xfrm>
      </p:grpSpPr>
      <p:sp>
        <p:nvSpPr>
          <p:cNvPr id="664" name="Google Shape;664;g46a4375ae6_1_36: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46a4375ae6_1_36: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2" name="Shape 672"/>
        <p:cNvGrpSpPr/>
        <p:nvPr/>
      </p:nvGrpSpPr>
      <p:grpSpPr>
        <a:xfrm>
          <a:off x="0" y="0"/>
          <a:ext cx="0" cy="0"/>
          <a:chOff x="0" y="0"/>
          <a:chExt cx="0" cy="0"/>
        </a:xfrm>
      </p:grpSpPr>
      <p:sp>
        <p:nvSpPr>
          <p:cNvPr id="673" name="Google Shape;673;g46a4375ae6_1_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74" name="Google Shape;674;g46a4375ae6_1_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8" name="Shape 678"/>
        <p:cNvGrpSpPr/>
        <p:nvPr/>
      </p:nvGrpSpPr>
      <p:grpSpPr>
        <a:xfrm>
          <a:off x="0" y="0"/>
          <a:ext cx="0" cy="0"/>
          <a:chOff x="0" y="0"/>
          <a:chExt cx="0" cy="0"/>
        </a:xfrm>
      </p:grpSpPr>
      <p:sp>
        <p:nvSpPr>
          <p:cNvPr id="679" name="Google Shape;679;g47d6489105_0_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47d6489105_0_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0" name="Shape 700"/>
        <p:cNvGrpSpPr/>
        <p:nvPr/>
      </p:nvGrpSpPr>
      <p:grpSpPr>
        <a:xfrm>
          <a:off x="0" y="0"/>
          <a:ext cx="0" cy="0"/>
          <a:chOff x="0" y="0"/>
          <a:chExt cx="0" cy="0"/>
        </a:xfrm>
      </p:grpSpPr>
      <p:sp>
        <p:nvSpPr>
          <p:cNvPr id="701" name="Google Shape;701;g47d6489105_0_4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47d6489105_0_4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g45865dff33_0_3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5865dff33_0_3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a:t>1.4.01 y 02. Hay 10 cajas que marcan que son a la vez Integradas con el Colegio/Consejo e Independientes. Ojo que la suma de este punto no da (da 83 respuestas) Si en pregunta 1.4.1 y si en pregunta 1.4.2</a:t>
            </a:r>
            <a:endParaRPr lang="en-US"/>
          </a:p>
          <a:p>
            <a:pPr marL="0" lvl="0" indent="0" algn="l" rtl="0">
              <a:spcBef>
                <a:spcPts val="0"/>
              </a:spcBef>
              <a:spcAft>
                <a:spcPts val="0"/>
              </a:spcAft>
              <a:buClr>
                <a:schemeClr val="dk1"/>
              </a:buClr>
              <a:buSzPts val="1100"/>
              <a:buFont typeface="Arial" panose="020B0604020202020204"/>
              <a:buNone/>
            </a:pPr>
            <a:r>
              <a:rPr lang="en-US"/>
              <a:t>Hay 19 que respondieron si/no en 1.4.1. y si en 1.4.2</a:t>
            </a:r>
            <a:endParaRPr lang="en-US"/>
          </a:p>
          <a:p>
            <a:pPr marL="0" lvl="0" indent="0" algn="l" rtl="0">
              <a:spcBef>
                <a:spcPts val="0"/>
              </a:spcBef>
              <a:spcAft>
                <a:spcPts val="0"/>
              </a:spcAft>
              <a:buNone/>
            </a:p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8" name="Shape 708"/>
        <p:cNvGrpSpPr/>
        <p:nvPr/>
      </p:nvGrpSpPr>
      <p:grpSpPr>
        <a:xfrm>
          <a:off x="0" y="0"/>
          <a:ext cx="0" cy="0"/>
          <a:chOff x="0" y="0"/>
          <a:chExt cx="0" cy="0"/>
        </a:xfrm>
      </p:grpSpPr>
      <p:sp>
        <p:nvSpPr>
          <p:cNvPr id="709" name="Google Shape;709;g46a4375ae6_1_45: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10" name="Google Shape;710;g46a4375ae6_1_45: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4" name="Shape 714"/>
        <p:cNvGrpSpPr/>
        <p:nvPr/>
      </p:nvGrpSpPr>
      <p:grpSpPr>
        <a:xfrm>
          <a:off x="0" y="0"/>
          <a:ext cx="0" cy="0"/>
          <a:chOff x="0" y="0"/>
          <a:chExt cx="0" cy="0"/>
        </a:xfrm>
      </p:grpSpPr>
      <p:sp>
        <p:nvSpPr>
          <p:cNvPr id="715" name="Google Shape;715;g46a4375ae6_1_56: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16" name="Google Shape;716;g46a4375ae6_1_56: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0" name="Shape 720"/>
        <p:cNvGrpSpPr/>
        <p:nvPr/>
      </p:nvGrpSpPr>
      <p:grpSpPr>
        <a:xfrm>
          <a:off x="0" y="0"/>
          <a:ext cx="0" cy="0"/>
          <a:chOff x="0" y="0"/>
          <a:chExt cx="0" cy="0"/>
        </a:xfrm>
      </p:grpSpPr>
      <p:sp>
        <p:nvSpPr>
          <p:cNvPr id="721" name="Google Shape;721;g46a4375ae6_1_51: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46a4375ae6_1_51: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2" name="Shape 732"/>
        <p:cNvGrpSpPr/>
        <p:nvPr/>
      </p:nvGrpSpPr>
      <p:grpSpPr>
        <a:xfrm>
          <a:off x="0" y="0"/>
          <a:ext cx="0" cy="0"/>
          <a:chOff x="0" y="0"/>
          <a:chExt cx="0" cy="0"/>
        </a:xfrm>
      </p:grpSpPr>
      <p:sp>
        <p:nvSpPr>
          <p:cNvPr id="733" name="Google Shape;733;g46a4375ae6_1_6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46a4375ae6_1_6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9" name="Shape 739"/>
        <p:cNvGrpSpPr/>
        <p:nvPr/>
      </p:nvGrpSpPr>
      <p:grpSpPr>
        <a:xfrm>
          <a:off x="0" y="0"/>
          <a:ext cx="0" cy="0"/>
          <a:chOff x="0" y="0"/>
          <a:chExt cx="0" cy="0"/>
        </a:xfrm>
      </p:grpSpPr>
      <p:sp>
        <p:nvSpPr>
          <p:cNvPr id="740" name="Google Shape;740;g46a4375ae6_1_7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6a4375ae6_1_7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5" name="Shape 745"/>
        <p:cNvGrpSpPr/>
        <p:nvPr/>
      </p:nvGrpSpPr>
      <p:grpSpPr>
        <a:xfrm>
          <a:off x="0" y="0"/>
          <a:ext cx="0" cy="0"/>
          <a:chOff x="0" y="0"/>
          <a:chExt cx="0" cy="0"/>
        </a:xfrm>
      </p:grpSpPr>
      <p:sp>
        <p:nvSpPr>
          <p:cNvPr id="746" name="Google Shape;746;g46a4375ae6_1_79: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46a4375ae6_1_79: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2" name="Shape 752"/>
        <p:cNvGrpSpPr/>
        <p:nvPr/>
      </p:nvGrpSpPr>
      <p:grpSpPr>
        <a:xfrm>
          <a:off x="0" y="0"/>
          <a:ext cx="0" cy="0"/>
          <a:chOff x="0" y="0"/>
          <a:chExt cx="0" cy="0"/>
        </a:xfrm>
      </p:grpSpPr>
      <p:sp>
        <p:nvSpPr>
          <p:cNvPr id="753" name="Google Shape;753;g46a4375ae6_1_8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54" name="Google Shape;754;g46a4375ae6_1_8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8" name="Shape 758"/>
        <p:cNvGrpSpPr/>
        <p:nvPr/>
      </p:nvGrpSpPr>
      <p:grpSpPr>
        <a:xfrm>
          <a:off x="0" y="0"/>
          <a:ext cx="0" cy="0"/>
          <a:chOff x="0" y="0"/>
          <a:chExt cx="0" cy="0"/>
        </a:xfrm>
      </p:grpSpPr>
      <p:sp>
        <p:nvSpPr>
          <p:cNvPr id="759" name="Google Shape;759;g46a4375ae6_1_9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46a4375ae6_1_9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4" name="Shape 774"/>
        <p:cNvGrpSpPr/>
        <p:nvPr/>
      </p:nvGrpSpPr>
      <p:grpSpPr>
        <a:xfrm>
          <a:off x="0" y="0"/>
          <a:ext cx="0" cy="0"/>
          <a:chOff x="0" y="0"/>
          <a:chExt cx="0" cy="0"/>
        </a:xfrm>
      </p:grpSpPr>
      <p:sp>
        <p:nvSpPr>
          <p:cNvPr id="775" name="Google Shape;775;g46a4375ae6_1_10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46a4375ae6_1_10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0" name="Shape 790"/>
        <p:cNvGrpSpPr/>
        <p:nvPr/>
      </p:nvGrpSpPr>
      <p:grpSpPr>
        <a:xfrm>
          <a:off x="0" y="0"/>
          <a:ext cx="0" cy="0"/>
          <a:chOff x="0" y="0"/>
          <a:chExt cx="0" cy="0"/>
        </a:xfrm>
      </p:grpSpPr>
      <p:sp>
        <p:nvSpPr>
          <p:cNvPr id="791" name="Google Shape;791;g46a4375ae6_1_11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92" name="Google Shape;792;g46a4375ae6_1_11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9" name="Shape 139"/>
        <p:cNvGrpSpPr/>
        <p:nvPr/>
      </p:nvGrpSpPr>
      <p:grpSpPr>
        <a:xfrm>
          <a:off x="0" y="0"/>
          <a:ext cx="0" cy="0"/>
          <a:chOff x="0" y="0"/>
          <a:chExt cx="0" cy="0"/>
        </a:xfrm>
      </p:grpSpPr>
      <p:sp>
        <p:nvSpPr>
          <p:cNvPr id="140" name="Google Shape;140;g45865dff33_0_4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1" name="Google Shape;141;g45865dff33_0_4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6" name="Shape 796"/>
        <p:cNvGrpSpPr/>
        <p:nvPr/>
      </p:nvGrpSpPr>
      <p:grpSpPr>
        <a:xfrm>
          <a:off x="0" y="0"/>
          <a:ext cx="0" cy="0"/>
          <a:chOff x="0" y="0"/>
          <a:chExt cx="0" cy="0"/>
        </a:xfrm>
      </p:grpSpPr>
      <p:sp>
        <p:nvSpPr>
          <p:cNvPr id="797" name="Google Shape;797;g46a4375ae6_1_11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46a4375ae6_1_11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2" name="Shape 802"/>
        <p:cNvGrpSpPr/>
        <p:nvPr/>
      </p:nvGrpSpPr>
      <p:grpSpPr>
        <a:xfrm>
          <a:off x="0" y="0"/>
          <a:ext cx="0" cy="0"/>
          <a:chOff x="0" y="0"/>
          <a:chExt cx="0" cy="0"/>
        </a:xfrm>
      </p:grpSpPr>
      <p:sp>
        <p:nvSpPr>
          <p:cNvPr id="803" name="Google Shape;803;g47d6489105_0_9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47d6489105_0_9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0" name="Shape 810"/>
        <p:cNvGrpSpPr/>
        <p:nvPr/>
      </p:nvGrpSpPr>
      <p:grpSpPr>
        <a:xfrm>
          <a:off x="0" y="0"/>
          <a:ext cx="0" cy="0"/>
          <a:chOff x="0" y="0"/>
          <a:chExt cx="0" cy="0"/>
        </a:xfrm>
      </p:grpSpPr>
      <p:sp>
        <p:nvSpPr>
          <p:cNvPr id="811" name="Google Shape;811;g46a4375ae6_1_12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46a4375ae6_1_12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r>
              <a:rPr lang="en-US" sz="1200" b="1">
                <a:solidFill>
                  <a:srgbClr val="FF0000"/>
                </a:solidFill>
                <a:highlight>
                  <a:srgbClr val="FFFFFF"/>
                </a:highlight>
              </a:rPr>
              <a:t>OJO el cuadro de pag 124 del word no es el mismo que está en el excel en este punto</a:t>
            </a:r>
            <a:endParaRPr sz="1200" b="1">
              <a:solidFill>
                <a:srgbClr val="FF0000"/>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6" name="Shape 816"/>
        <p:cNvGrpSpPr/>
        <p:nvPr/>
      </p:nvGrpSpPr>
      <p:grpSpPr>
        <a:xfrm>
          <a:off x="0" y="0"/>
          <a:ext cx="0" cy="0"/>
          <a:chOff x="0" y="0"/>
          <a:chExt cx="0" cy="0"/>
        </a:xfrm>
      </p:grpSpPr>
      <p:sp>
        <p:nvSpPr>
          <p:cNvPr id="817" name="Google Shape;817;g46a4375ae6_1_13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18" name="Google Shape;818;g46a4375ae6_1_13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2" name="Shape 822"/>
        <p:cNvGrpSpPr/>
        <p:nvPr/>
      </p:nvGrpSpPr>
      <p:grpSpPr>
        <a:xfrm>
          <a:off x="0" y="0"/>
          <a:ext cx="0" cy="0"/>
          <a:chOff x="0" y="0"/>
          <a:chExt cx="0" cy="0"/>
        </a:xfrm>
      </p:grpSpPr>
      <p:sp>
        <p:nvSpPr>
          <p:cNvPr id="823" name="Google Shape;823;g46a4375ae6_1_138: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46a4375ae6_1_138: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3" name="Shape 833"/>
        <p:cNvGrpSpPr/>
        <p:nvPr/>
      </p:nvGrpSpPr>
      <p:grpSpPr>
        <a:xfrm>
          <a:off x="0" y="0"/>
          <a:ext cx="0" cy="0"/>
          <a:chOff x="0" y="0"/>
          <a:chExt cx="0" cy="0"/>
        </a:xfrm>
      </p:grpSpPr>
      <p:sp>
        <p:nvSpPr>
          <p:cNvPr id="834" name="Google Shape;834;g46a4375ae6_1_154: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46a4375ae6_1_154: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2" name="Shape 842"/>
        <p:cNvGrpSpPr/>
        <p:nvPr/>
      </p:nvGrpSpPr>
      <p:grpSpPr>
        <a:xfrm>
          <a:off x="0" y="0"/>
          <a:ext cx="0" cy="0"/>
          <a:chOff x="0" y="0"/>
          <a:chExt cx="0" cy="0"/>
        </a:xfrm>
      </p:grpSpPr>
      <p:sp>
        <p:nvSpPr>
          <p:cNvPr id="843" name="Google Shape;843;g46a4375ae6_1_162: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46a4375ae6_1_162: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1" name="Shape 851"/>
        <p:cNvGrpSpPr/>
        <p:nvPr/>
      </p:nvGrpSpPr>
      <p:grpSpPr>
        <a:xfrm>
          <a:off x="0" y="0"/>
          <a:ext cx="0" cy="0"/>
          <a:chOff x="0" y="0"/>
          <a:chExt cx="0" cy="0"/>
        </a:xfrm>
      </p:grpSpPr>
      <p:sp>
        <p:nvSpPr>
          <p:cNvPr id="852" name="Google Shape;852;g46a4375ae6_1_170: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46a4375ae6_1_170: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4" name="Shape 864"/>
        <p:cNvGrpSpPr/>
        <p:nvPr/>
      </p:nvGrpSpPr>
      <p:grpSpPr>
        <a:xfrm>
          <a:off x="0" y="0"/>
          <a:ext cx="0" cy="0"/>
          <a:chOff x="0" y="0"/>
          <a:chExt cx="0" cy="0"/>
        </a:xfrm>
      </p:grpSpPr>
      <p:sp>
        <p:nvSpPr>
          <p:cNvPr id="865" name="Google Shape;865;g46a4375ae6_1_177: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46a4375ae6_1_177: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1" name="Shape 871"/>
        <p:cNvGrpSpPr/>
        <p:nvPr/>
      </p:nvGrpSpPr>
      <p:grpSpPr>
        <a:xfrm>
          <a:off x="0" y="0"/>
          <a:ext cx="0" cy="0"/>
          <a:chOff x="0" y="0"/>
          <a:chExt cx="0" cy="0"/>
        </a:xfrm>
      </p:grpSpPr>
      <p:sp>
        <p:nvSpPr>
          <p:cNvPr id="872" name="Google Shape;872;g46a4375ae6_1_183:notes"/>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46a4375ae6_1_183:notes"/>
          <p:cNvSpPr txBox="1"/>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matchingName="Título y objetos">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09600" y="609600"/>
            <a:ext cx="6348300" cy="13209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Calibri" panose="020F0502020204030204"/>
              <a:buNone/>
              <a:defRPr sz="3600" b="0" i="0" u="none" strike="noStrike" cap="none">
                <a:solidFill>
                  <a:schemeClr val="accen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2800"/>
              <a:buNone/>
              <a:defRPr sz="1800" b="0" i="0" u="none" strike="noStrike" cap="none">
                <a:solidFill>
                  <a:schemeClr val="dk2"/>
                </a:solidFill>
              </a:defRPr>
            </a:lvl2pPr>
            <a:lvl3pPr marR="0" lvl="2" algn="l" rtl="0">
              <a:spcBef>
                <a:spcPts val="0"/>
              </a:spcBef>
              <a:spcAft>
                <a:spcPts val="0"/>
              </a:spcAft>
              <a:buSzPts val="2800"/>
              <a:buNone/>
              <a:defRPr sz="1800" b="0" i="0" u="none" strike="noStrike" cap="none">
                <a:solidFill>
                  <a:schemeClr val="dk2"/>
                </a:solidFill>
              </a:defRPr>
            </a:lvl3pPr>
            <a:lvl4pPr marR="0" lvl="3" algn="l" rtl="0">
              <a:spcBef>
                <a:spcPts val="0"/>
              </a:spcBef>
              <a:spcAft>
                <a:spcPts val="0"/>
              </a:spcAft>
              <a:buSzPts val="2800"/>
              <a:buNone/>
              <a:defRPr sz="1800" b="0" i="0" u="none" strike="noStrike" cap="none">
                <a:solidFill>
                  <a:schemeClr val="dk2"/>
                </a:solidFill>
              </a:defRPr>
            </a:lvl4pPr>
            <a:lvl5pPr marR="0" lvl="4" algn="l" rtl="0">
              <a:spcBef>
                <a:spcPts val="0"/>
              </a:spcBef>
              <a:spcAft>
                <a:spcPts val="0"/>
              </a:spcAft>
              <a:buSzPts val="2800"/>
              <a:buNone/>
              <a:defRPr sz="1800" b="0" i="0" u="none" strike="noStrike" cap="none">
                <a:solidFill>
                  <a:schemeClr val="dk2"/>
                </a:solidFill>
              </a:defRPr>
            </a:lvl5pPr>
            <a:lvl6pPr marR="0" lvl="5" algn="l" rtl="0">
              <a:spcBef>
                <a:spcPts val="0"/>
              </a:spcBef>
              <a:spcAft>
                <a:spcPts val="0"/>
              </a:spcAft>
              <a:buSzPts val="2800"/>
              <a:buNone/>
              <a:defRPr sz="1800" b="0" i="0" u="none" strike="noStrike" cap="none">
                <a:solidFill>
                  <a:schemeClr val="dk2"/>
                </a:solidFill>
              </a:defRPr>
            </a:lvl6pPr>
            <a:lvl7pPr marR="0" lvl="6" algn="l" rtl="0">
              <a:spcBef>
                <a:spcPts val="0"/>
              </a:spcBef>
              <a:spcAft>
                <a:spcPts val="0"/>
              </a:spcAft>
              <a:buSzPts val="2800"/>
              <a:buNone/>
              <a:defRPr sz="1800" b="0" i="0" u="none" strike="noStrike" cap="none">
                <a:solidFill>
                  <a:schemeClr val="dk2"/>
                </a:solidFill>
              </a:defRPr>
            </a:lvl7pPr>
            <a:lvl8pPr marR="0" lvl="7" algn="l" rtl="0">
              <a:spcBef>
                <a:spcPts val="0"/>
              </a:spcBef>
              <a:spcAft>
                <a:spcPts val="0"/>
              </a:spcAft>
              <a:buSzPts val="2800"/>
              <a:buNone/>
              <a:defRPr sz="1800" b="0" i="0" u="none" strike="noStrike" cap="none">
                <a:solidFill>
                  <a:schemeClr val="dk2"/>
                </a:solidFill>
              </a:defRPr>
            </a:lvl8pPr>
            <a:lvl9pPr marR="0" lvl="8" algn="l" rtl="0">
              <a:spcBef>
                <a:spcPts val="0"/>
              </a:spcBef>
              <a:spcAft>
                <a:spcPts val="0"/>
              </a:spcAft>
              <a:buSzPts val="2800"/>
              <a:buNone/>
              <a:defRPr sz="1800" b="0" i="0" u="none" strike="noStrike" cap="none">
                <a:solidFill>
                  <a:schemeClr val="dk2"/>
                </a:solidFill>
              </a:defRPr>
            </a:lvl9pPr>
          </a:lstStyle>
          <a:p/>
        </p:txBody>
      </p:sp>
      <p:sp>
        <p:nvSpPr>
          <p:cNvPr id="52" name="Google Shape;52;p13"/>
          <p:cNvSpPr txBox="1"/>
          <p:nvPr>
            <p:ph type="body" idx="1"/>
          </p:nvPr>
        </p:nvSpPr>
        <p:spPr>
          <a:xfrm>
            <a:off x="609600" y="2160587"/>
            <a:ext cx="6348300" cy="38814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2pPr>
            <a:lvl3pPr marL="1371600" marR="0" lvl="2" indent="-299720"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7pPr>
            <a:lvl8pPr marL="3657600" marR="0" lvl="7"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8pPr>
            <a:lvl9pPr marL="4114800" marR="0" lvl="8"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5405437" y="6042025"/>
            <a:ext cx="6843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4" name="Google Shape;54;p13"/>
          <p:cNvSpPr txBox="1"/>
          <p:nvPr>
            <p:ph type="ftr" idx="11"/>
          </p:nvPr>
        </p:nvSpPr>
        <p:spPr>
          <a:xfrm>
            <a:off x="609600" y="6042025"/>
            <a:ext cx="4622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5" name="Google Shape;55;p13"/>
          <p:cNvSpPr txBox="1"/>
          <p:nvPr>
            <p:ph type="sldNum" idx="12"/>
          </p:nvPr>
        </p:nvSpPr>
        <p:spPr>
          <a:xfrm>
            <a:off x="6445250" y="6042025"/>
            <a:ext cx="512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matchingName="Título y tabla">
  <p:cSld name="TABLE">
    <p:spTree>
      <p:nvGrpSpPr>
        <p:cNvPr id="56" name="Shape 56"/>
        <p:cNvGrpSpPr/>
        <p:nvPr/>
      </p:nvGrpSpPr>
      <p:grpSpPr>
        <a:xfrm>
          <a:off x="0" y="0"/>
          <a:ext cx="0" cy="0"/>
          <a:chOff x="0" y="0"/>
          <a:chExt cx="0" cy="0"/>
        </a:xfrm>
      </p:grpSpPr>
      <p:sp>
        <p:nvSpPr>
          <p:cNvPr id="57" name="Google Shape;57;p14"/>
          <p:cNvSpPr txBox="1"/>
          <p:nvPr>
            <p:ph type="title"/>
          </p:nvPr>
        </p:nvSpPr>
        <p:spPr>
          <a:xfrm>
            <a:off x="457200" y="277813"/>
            <a:ext cx="8229600" cy="11397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Calibri" panose="020F0502020204030204"/>
              <a:buNone/>
              <a:defRPr sz="3600" b="0" i="0" u="none" strike="noStrike" cap="none">
                <a:solidFill>
                  <a:schemeClr val="accen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2800"/>
              <a:buNone/>
              <a:defRPr sz="1800" b="0" i="0" u="none" strike="noStrike" cap="none">
                <a:solidFill>
                  <a:schemeClr val="dk2"/>
                </a:solidFill>
              </a:defRPr>
            </a:lvl2pPr>
            <a:lvl3pPr marR="0" lvl="2" algn="l" rtl="0">
              <a:spcBef>
                <a:spcPts val="0"/>
              </a:spcBef>
              <a:spcAft>
                <a:spcPts val="0"/>
              </a:spcAft>
              <a:buSzPts val="2800"/>
              <a:buNone/>
              <a:defRPr sz="1800" b="0" i="0" u="none" strike="noStrike" cap="none">
                <a:solidFill>
                  <a:schemeClr val="dk2"/>
                </a:solidFill>
              </a:defRPr>
            </a:lvl3pPr>
            <a:lvl4pPr marR="0" lvl="3" algn="l" rtl="0">
              <a:spcBef>
                <a:spcPts val="0"/>
              </a:spcBef>
              <a:spcAft>
                <a:spcPts val="0"/>
              </a:spcAft>
              <a:buSzPts val="2800"/>
              <a:buNone/>
              <a:defRPr sz="1800" b="0" i="0" u="none" strike="noStrike" cap="none">
                <a:solidFill>
                  <a:schemeClr val="dk2"/>
                </a:solidFill>
              </a:defRPr>
            </a:lvl4pPr>
            <a:lvl5pPr marR="0" lvl="4" algn="l" rtl="0">
              <a:spcBef>
                <a:spcPts val="0"/>
              </a:spcBef>
              <a:spcAft>
                <a:spcPts val="0"/>
              </a:spcAft>
              <a:buSzPts val="2800"/>
              <a:buNone/>
              <a:defRPr sz="1800" b="0" i="0" u="none" strike="noStrike" cap="none">
                <a:solidFill>
                  <a:schemeClr val="dk2"/>
                </a:solidFill>
              </a:defRPr>
            </a:lvl5pPr>
            <a:lvl6pPr marR="0" lvl="5" algn="l" rtl="0">
              <a:spcBef>
                <a:spcPts val="0"/>
              </a:spcBef>
              <a:spcAft>
                <a:spcPts val="0"/>
              </a:spcAft>
              <a:buSzPts val="2800"/>
              <a:buNone/>
              <a:defRPr sz="1800" b="0" i="0" u="none" strike="noStrike" cap="none">
                <a:solidFill>
                  <a:schemeClr val="dk2"/>
                </a:solidFill>
              </a:defRPr>
            </a:lvl6pPr>
            <a:lvl7pPr marR="0" lvl="6" algn="l" rtl="0">
              <a:spcBef>
                <a:spcPts val="0"/>
              </a:spcBef>
              <a:spcAft>
                <a:spcPts val="0"/>
              </a:spcAft>
              <a:buSzPts val="2800"/>
              <a:buNone/>
              <a:defRPr sz="1800" b="0" i="0" u="none" strike="noStrike" cap="none">
                <a:solidFill>
                  <a:schemeClr val="dk2"/>
                </a:solidFill>
              </a:defRPr>
            </a:lvl7pPr>
            <a:lvl8pPr marR="0" lvl="7" algn="l" rtl="0">
              <a:spcBef>
                <a:spcPts val="0"/>
              </a:spcBef>
              <a:spcAft>
                <a:spcPts val="0"/>
              </a:spcAft>
              <a:buSzPts val="2800"/>
              <a:buNone/>
              <a:defRPr sz="1800" b="0" i="0" u="none" strike="noStrike" cap="none">
                <a:solidFill>
                  <a:schemeClr val="dk2"/>
                </a:solidFill>
              </a:defRPr>
            </a:lvl8pPr>
            <a:lvl9pPr marR="0" lvl="8" algn="l" rtl="0">
              <a:spcBef>
                <a:spcPts val="0"/>
              </a:spcBef>
              <a:spcAft>
                <a:spcPts val="0"/>
              </a:spcAft>
              <a:buSzPts val="2800"/>
              <a:buNone/>
              <a:defRPr sz="1800" b="0" i="0" u="none" strike="noStrike" cap="none">
                <a:solidFill>
                  <a:schemeClr val="dk2"/>
                </a:solidFill>
              </a:defRPr>
            </a:lvl9pPr>
          </a:lstStyle>
          <a:p/>
        </p:txBody>
      </p:sp>
      <p:sp>
        <p:nvSpPr>
          <p:cNvPr id="58" name="Google Shape;58;p14"/>
          <p:cNvSpPr txBox="1"/>
          <p:nvPr>
            <p:ph type="dt" idx="10"/>
          </p:nvPr>
        </p:nvSpPr>
        <p:spPr>
          <a:xfrm>
            <a:off x="457200" y="6243637"/>
            <a:ext cx="21336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9" name="Google Shape;59;p14"/>
          <p:cNvSpPr txBox="1"/>
          <p:nvPr>
            <p:ph type="ftr" idx="11"/>
          </p:nvPr>
        </p:nvSpPr>
        <p:spPr>
          <a:xfrm>
            <a:off x="3124200" y="6248400"/>
            <a:ext cx="28956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0" name="Google Shape;60;p14"/>
          <p:cNvSpPr txBox="1"/>
          <p:nvPr>
            <p:ph type="sldNum" idx="12"/>
          </p:nvPr>
        </p:nvSpPr>
        <p:spPr>
          <a:xfrm>
            <a:off x="6553200" y="6243637"/>
            <a:ext cx="21336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chemeClr val="accent1"/>
              </a:buClr>
              <a:buSzPts val="900"/>
              <a:buFont typeface="Arial" panose="020B0604020202020204"/>
              <a:buNone/>
              <a:defRPr sz="900" b="0" i="0" u="none">
                <a:solidFill>
                  <a:schemeClr val="accent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1" name="Google Shape;31;p7"/>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100.xml"/><Relationship Id="rId3" Type="http://schemas.openxmlformats.org/officeDocument/2006/relationships/slideLayout" Target="../slideLayouts/slideLayout12.xml"/><Relationship Id="rId2" Type="http://schemas.openxmlformats.org/officeDocument/2006/relationships/image" Target="../media/image70.png"/><Relationship Id="rId1" Type="http://schemas.openxmlformats.org/officeDocument/2006/relationships/image" Target="../media/image69.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2.xml"/><Relationship Id="rId1" Type="http://schemas.openxmlformats.org/officeDocument/2006/relationships/image" Target="../media/image7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image" Target="../media/image7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image" Target="../media/image4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image" Target="../media/image5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image" Target="../media/image5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image" Target="../media/image5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chart" Target="../charts/char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image" Target="../media/image57.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image" Target="../media/image58.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image" Target="../media/image6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2.xml"/><Relationship Id="rId1"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2.xml"/><Relationship Id="rId1" Type="http://schemas.openxmlformats.org/officeDocument/2006/relationships/image" Target="../media/image62.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2.xml"/><Relationship Id="rId1"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image" Target="../media/image6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6" Type="http://schemas.openxmlformats.org/officeDocument/2006/relationships/notesSlide" Target="../notesSlides/notesSlide97.xml"/><Relationship Id="rId5" Type="http://schemas.openxmlformats.org/officeDocument/2006/relationships/slideLayout" Target="../slideLayouts/slideLayout12.xml"/><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image" Target="../media/image6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64" name="Shape 64"/>
        <p:cNvGrpSpPr/>
        <p:nvPr/>
      </p:nvGrpSpPr>
      <p:grpSpPr>
        <a:xfrm>
          <a:off x="0" y="0"/>
          <a:ext cx="0" cy="0"/>
          <a:chOff x="0" y="0"/>
          <a:chExt cx="0" cy="0"/>
        </a:xfrm>
      </p:grpSpPr>
      <p:sp>
        <p:nvSpPr>
          <p:cNvPr id="65" name="Google Shape;65;p15"/>
          <p:cNvSpPr txBox="1"/>
          <p:nvPr>
            <p:ph type="ctrTitle"/>
          </p:nvPr>
        </p:nvSpPr>
        <p:spPr>
          <a:xfrm>
            <a:off x="183515" y="1220470"/>
            <a:ext cx="8553450" cy="326326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r>
              <a:rPr lang="en-US" sz="4000" b="1" i="0" u="none" strike="noStrike" cap="none">
                <a:solidFill>
                  <a:srgbClr val="C5A76B"/>
                </a:solidFill>
                <a:latin typeface="Calibri" panose="020F0502020204030204"/>
                <a:ea typeface="Calibri" panose="020F0502020204030204"/>
                <a:cs typeface="Calibri" panose="020F0502020204030204"/>
                <a:sym typeface="Calibri" panose="020F0502020204030204"/>
              </a:rPr>
              <a:t>Análisis estadístico sobre relevamiento de Cajas para Profesionales</a:t>
            </a:r>
            <a:br>
              <a:rPr lang="en-US" sz="4000" b="1" i="0" u="none" strike="noStrike" cap="none">
                <a:solidFill>
                  <a:srgbClr val="C5A76B"/>
                </a:solidFill>
                <a:latin typeface="Calibri" panose="020F0502020204030204"/>
                <a:ea typeface="Calibri" panose="020F0502020204030204"/>
                <a:cs typeface="Calibri" panose="020F0502020204030204"/>
                <a:sym typeface="Calibri" panose="020F0502020204030204"/>
              </a:rPr>
            </a:br>
            <a:br>
              <a:rPr lang="en-US" sz="4000" b="1" i="0" u="none" strike="noStrike" cap="none">
                <a:solidFill>
                  <a:srgbClr val="C5A76B"/>
                </a:solidFill>
                <a:latin typeface="Calibri" panose="020F0502020204030204"/>
                <a:ea typeface="Calibri" panose="020F0502020204030204"/>
                <a:cs typeface="Calibri" panose="020F0502020204030204"/>
                <a:sym typeface="Calibri" panose="020F0502020204030204"/>
              </a:rPr>
            </a:br>
            <a:r>
              <a:rPr lang="es-AR" altLang="en-US" sz="2800" b="1" i="0" u="none" strike="noStrike" cap="none">
                <a:solidFill>
                  <a:srgbClr val="C5A76B"/>
                </a:solidFill>
                <a:latin typeface="Calibri" panose="020F0502020204030204"/>
                <a:ea typeface="Calibri" panose="020F0502020204030204"/>
                <a:cs typeface="Calibri" panose="020F0502020204030204"/>
                <a:sym typeface="Calibri" panose="020F0502020204030204"/>
              </a:rPr>
              <a:t>Esquemas de protección social de las Cajas para Profesionales de la Repúblia Argentina</a:t>
            </a:r>
            <a:br>
              <a:rPr lang="en-US" sz="4000" b="1" i="0" u="none" strike="noStrike" cap="none">
                <a:solidFill>
                  <a:srgbClr val="C5A76B"/>
                </a:solidFill>
                <a:latin typeface="Calibri" panose="020F0502020204030204"/>
                <a:ea typeface="Calibri" panose="020F0502020204030204"/>
                <a:cs typeface="Calibri" panose="020F0502020204030204"/>
                <a:sym typeface="Calibri" panose="020F0502020204030204"/>
              </a:rPr>
            </a:br>
            <a:endParaRPr lang="en-US" sz="4000" b="1" i="0" u="none" strike="noStrike" cap="none">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66" name="Google Shape;66;p15"/>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8" name="Shape 148"/>
        <p:cNvGrpSpPr/>
        <p:nvPr/>
      </p:nvGrpSpPr>
      <p:grpSpPr>
        <a:xfrm>
          <a:off x="0" y="0"/>
          <a:ext cx="0" cy="0"/>
          <a:chOff x="0" y="0"/>
          <a:chExt cx="0" cy="0"/>
        </a:xfrm>
      </p:grpSpPr>
      <p:sp>
        <p:nvSpPr>
          <p:cNvPr id="149" name="Google Shape;149;p27"/>
          <p:cNvSpPr txBox="1"/>
          <p:nvPr>
            <p:ph type="body" idx="1"/>
          </p:nvPr>
        </p:nvSpPr>
        <p:spPr>
          <a:xfrm>
            <a:off x="6796675" y="2668025"/>
            <a:ext cx="2154600" cy="2548500"/>
          </a:xfrm>
          <a:prstGeom prst="rect">
            <a:avLst/>
          </a:prstGeom>
          <a:solidFill>
            <a:srgbClr val="B05C05"/>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FFFFFF"/>
                </a:solidFill>
              </a:rPr>
              <a:t>Más del 70% adopta el Sistema de reparto de forma exclusiva o combinada con capitalización.</a:t>
            </a:r>
            <a:endParaRPr b="1">
              <a:solidFill>
                <a:srgbClr val="FFFFFF"/>
              </a:solidFill>
            </a:endParaRPr>
          </a:p>
        </p:txBody>
      </p:sp>
      <p:sp>
        <p:nvSpPr>
          <p:cNvPr id="150" name="Google Shape;150;p27"/>
          <p:cNvSpPr txBox="1"/>
          <p:nvPr>
            <p:ph type="title"/>
          </p:nvPr>
        </p:nvSpPr>
        <p:spPr>
          <a:xfrm>
            <a:off x="0" y="319400"/>
            <a:ext cx="65655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300">
                <a:solidFill>
                  <a:srgbClr val="32348C"/>
                </a:solidFill>
              </a:rPr>
              <a:t>Sistemas previsionales tipificantes</a:t>
            </a:r>
            <a:r>
              <a:rPr lang="en-US">
                <a:solidFill>
                  <a:srgbClr val="C5A76B"/>
                </a:solidFill>
              </a:rPr>
              <a:t> </a:t>
            </a:r>
            <a:endParaRPr>
              <a:solidFill>
                <a:srgbClr val="C5A76B"/>
              </a:solidFill>
            </a:endParaRPr>
          </a:p>
        </p:txBody>
      </p:sp>
      <p:sp>
        <p:nvSpPr>
          <p:cNvPr id="151" name="Google Shape;151;p27"/>
          <p:cNvSpPr txBox="1"/>
          <p:nvPr>
            <p:ph type="body" idx="1"/>
          </p:nvPr>
        </p:nvSpPr>
        <p:spPr>
          <a:xfrm>
            <a:off x="228775" y="1172750"/>
            <a:ext cx="8400900" cy="1221900"/>
          </a:xfrm>
          <a:prstGeom prst="rect">
            <a:avLst/>
          </a:prstGeom>
          <a:noFill/>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rgbClr val="32348C"/>
                </a:solidFill>
              </a:rPr>
              <a:t>La adopción de uno u otro régimen se relaciona con los regímenes predominantes en el sistema nacional en el momento en que se definió el sistema de la Caja para Profesionales de que se trate. </a:t>
            </a:r>
            <a:endParaRPr sz="1400" b="1">
              <a:solidFill>
                <a:srgbClr val="32348C"/>
              </a:solidFill>
              <a:latin typeface="Arial" panose="020B0604020202020204"/>
              <a:ea typeface="Arial" panose="020B0604020202020204"/>
              <a:cs typeface="Arial" panose="020B0604020202020204"/>
              <a:sym typeface="Arial" panose="020B0604020202020204"/>
            </a:endParaRPr>
          </a:p>
          <a:p>
            <a:pPr marL="0" lvl="0" indent="0" algn="l" rtl="0">
              <a:spcBef>
                <a:spcPts val="1000"/>
              </a:spcBef>
              <a:spcAft>
                <a:spcPts val="0"/>
              </a:spcAft>
              <a:buNone/>
            </a:pPr>
            <a:endParaRPr b="1">
              <a:solidFill>
                <a:srgbClr val="FFFFFF"/>
              </a:solidFill>
            </a:endParaRPr>
          </a:p>
        </p:txBody>
      </p:sp>
      <p:pic>
        <p:nvPicPr>
          <p:cNvPr id="152" name="Google Shape;152;p27"/>
          <p:cNvPicPr preferRelativeResize="0"/>
          <p:nvPr/>
        </p:nvPicPr>
        <p:blipFill rotWithShape="1">
          <a:blip r:embed="rId1"/>
          <a:srcRect l="8911" r="6133"/>
          <a:stretch>
            <a:fillRect/>
          </a:stretch>
        </p:blipFill>
        <p:spPr>
          <a:xfrm>
            <a:off x="152400" y="2637800"/>
            <a:ext cx="6565500" cy="33621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874" name="Shape 874"/>
        <p:cNvGrpSpPr/>
        <p:nvPr/>
      </p:nvGrpSpPr>
      <p:grpSpPr>
        <a:xfrm>
          <a:off x="0" y="0"/>
          <a:ext cx="0" cy="0"/>
          <a:chOff x="0" y="0"/>
          <a:chExt cx="0" cy="0"/>
        </a:xfrm>
      </p:grpSpPr>
      <p:sp>
        <p:nvSpPr>
          <p:cNvPr id="875" name="Google Shape;875;p121"/>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Jóvenes profesionales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76" name="Google Shape;876;p121"/>
          <p:cNvSpPr txBox="1"/>
          <p:nvPr/>
        </p:nvSpPr>
        <p:spPr>
          <a:xfrm>
            <a:off x="493800" y="1127225"/>
            <a:ext cx="8156400" cy="9774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lt1"/>
                </a:solidFill>
                <a:latin typeface="Calibri" panose="020F0502020204030204"/>
                <a:ea typeface="Calibri" panose="020F0502020204030204"/>
                <a:cs typeface="Calibri" panose="020F0502020204030204"/>
                <a:sym typeface="Calibri" panose="020F0502020204030204"/>
              </a:rPr>
              <a:t>18,60%</a:t>
            </a:r>
            <a:r>
              <a:rPr lang="en-US" sz="1800">
                <a:solidFill>
                  <a:schemeClr val="lt1"/>
                </a:solidFill>
                <a:latin typeface="Calibri" panose="020F0502020204030204"/>
                <a:ea typeface="Calibri" panose="020F0502020204030204"/>
                <a:cs typeface="Calibri" panose="020F0502020204030204"/>
                <a:sym typeface="Calibri" panose="020F0502020204030204"/>
              </a:rPr>
              <a:t> de la población total de afiliados activos son profesionales menores de 35 años (103.389 afiliados).</a:t>
            </a: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77" name="Google Shape;877;p121"/>
          <p:cNvSpPr txBox="1"/>
          <p:nvPr/>
        </p:nvSpPr>
        <p:spPr>
          <a:xfrm>
            <a:off x="493800" y="2253050"/>
            <a:ext cx="5880900" cy="1287600"/>
          </a:xfrm>
          <a:prstGeom prst="rect">
            <a:avLst/>
          </a:prstGeom>
          <a:solidFill>
            <a:srgbClr val="B05C0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Nivel de cumplimiento de obligaciones previsionales </a:t>
            </a:r>
            <a:r>
              <a:rPr lang="es-AR" altLang="en-US" sz="2000" b="1">
                <a:solidFill>
                  <a:schemeClr val="lt1"/>
                </a:solidFill>
                <a:latin typeface="Calibri" panose="020F0502020204030204"/>
                <a:ea typeface="Calibri" panose="020F0502020204030204"/>
                <a:cs typeface="Calibri" panose="020F0502020204030204"/>
                <a:sym typeface="Calibri" panose="020F0502020204030204"/>
              </a:rPr>
              <a:t>de los jóvenes profesionales: </a:t>
            </a:r>
            <a:r>
              <a:rPr lang="en-US" sz="3000" b="1">
                <a:solidFill>
                  <a:schemeClr val="lt1"/>
                </a:solidFill>
                <a:latin typeface="Calibri" panose="020F0502020204030204"/>
                <a:ea typeface="Calibri" panose="020F0502020204030204"/>
                <a:cs typeface="Calibri" panose="020F0502020204030204"/>
                <a:sym typeface="Calibri" panose="020F0502020204030204"/>
              </a:rPr>
              <a:t>57,33% </a:t>
            </a:r>
            <a:r>
              <a:rPr lang="es-AR" altLang="en-US" sz="2000" b="1">
                <a:solidFill>
                  <a:schemeClr val="lt1"/>
                </a:solidFill>
                <a:latin typeface="Calibri" panose="020F0502020204030204"/>
                <a:ea typeface="Calibri" panose="020F0502020204030204"/>
                <a:cs typeface="Calibri" panose="020F0502020204030204"/>
                <a:sym typeface="Calibri" panose="020F0502020204030204"/>
              </a:rPr>
              <a:t>(los activos en promedio 75%)</a:t>
            </a:r>
            <a:endParaRPr lang="es-AR" altLang="en-US" sz="20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78" name="Google Shape;878;p121"/>
          <p:cNvSpPr txBox="1"/>
          <p:nvPr/>
        </p:nvSpPr>
        <p:spPr>
          <a:xfrm>
            <a:off x="641350" y="3540760"/>
            <a:ext cx="8316595" cy="324485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Régimen de aportación diferenciado</a:t>
            </a:r>
            <a:endParaRPr sz="20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a:solidFill>
                <a:schemeClr val="lt1"/>
              </a:solidFill>
            </a:endParaRPr>
          </a:p>
          <a:p>
            <a:pPr marL="0" lvl="0" indent="0" algn="l" rtl="0">
              <a:lnSpc>
                <a:spcPct val="100000"/>
              </a:lnSpc>
              <a:spcBef>
                <a:spcPts val="0"/>
              </a:spcBef>
              <a:spcAft>
                <a:spcPts val="0"/>
              </a:spcAft>
              <a:buNone/>
            </a:pPr>
            <a:r>
              <a:rPr lang="en-US" sz="3000" b="1">
                <a:solidFill>
                  <a:schemeClr val="lt1"/>
                </a:solidFill>
                <a:latin typeface="Calibri" panose="020F0502020204030204"/>
                <a:ea typeface="Calibri" panose="020F0502020204030204"/>
                <a:cs typeface="Calibri" panose="020F0502020204030204"/>
                <a:sym typeface="Calibri" panose="020F0502020204030204"/>
              </a:rPr>
              <a:t>77% </a:t>
            </a:r>
            <a:r>
              <a:rPr lang="en-US" sz="1800">
                <a:solidFill>
                  <a:schemeClr val="lt1"/>
                </a:solidFill>
                <a:latin typeface="Calibri" panose="020F0502020204030204"/>
                <a:ea typeface="Calibri" panose="020F0502020204030204"/>
                <a:cs typeface="Calibri" panose="020F0502020204030204"/>
                <a:sym typeface="Calibri" panose="020F0502020204030204"/>
              </a:rPr>
              <a:t>de las Caja lo preveen en consideración a la edad y la etapa inicial del ejercicio profesional.	</a:t>
            </a:r>
            <a:endParaRPr sz="1800">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endParaRPr lang="en-US" sz="30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r>
              <a:rPr lang="en-US" sz="3000" b="1">
                <a:solidFill>
                  <a:schemeClr val="lt1"/>
                </a:solidFill>
                <a:latin typeface="Calibri" panose="020F0502020204030204"/>
                <a:ea typeface="Calibri" panose="020F0502020204030204"/>
                <a:cs typeface="Calibri" panose="020F0502020204030204"/>
                <a:sym typeface="Calibri" panose="020F0502020204030204"/>
              </a:rPr>
              <a:t>31,81% </a:t>
            </a:r>
            <a:r>
              <a:rPr lang="en-US" sz="1800">
                <a:solidFill>
                  <a:schemeClr val="lt1"/>
                </a:solidFill>
                <a:latin typeface="Calibri" panose="020F0502020204030204"/>
                <a:ea typeface="Calibri" panose="020F0502020204030204"/>
                <a:cs typeface="Calibri" panose="020F0502020204030204"/>
                <a:sym typeface="Calibri" panose="020F0502020204030204"/>
              </a:rPr>
              <a:t>de las respuestas manifestaron que la la franquicia de aportes que se aplica a los jóvenes profesionales no permite el cómputo de esas anualidades a los fines jubilatorios. En cambio, el </a:t>
            </a:r>
            <a:r>
              <a:rPr lang="en-US" sz="2500" b="1">
                <a:solidFill>
                  <a:schemeClr val="lt1"/>
                </a:solidFill>
                <a:latin typeface="Calibri" panose="020F0502020204030204"/>
                <a:ea typeface="Calibri" panose="020F0502020204030204"/>
                <a:cs typeface="Calibri" panose="020F0502020204030204"/>
                <a:sym typeface="Calibri" panose="020F0502020204030204"/>
              </a:rPr>
              <a:t>38,80% </a:t>
            </a:r>
            <a:r>
              <a:rPr lang="en-US" sz="1800">
                <a:solidFill>
                  <a:schemeClr val="lt1"/>
                </a:solidFill>
                <a:latin typeface="Calibri" panose="020F0502020204030204"/>
                <a:ea typeface="Calibri" panose="020F0502020204030204"/>
                <a:cs typeface="Calibri" panose="020F0502020204030204"/>
                <a:sym typeface="Calibri" panose="020F0502020204030204"/>
              </a:rPr>
              <a:t>(26 Cajas) computa esas anualidades al 100%, a pesar de la exención de pago total o parcial.</a:t>
            </a:r>
            <a:endParaRPr sz="1800">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r>
              <a:rPr lang="en-US" sz="3000" b="1">
                <a:solidFill>
                  <a:schemeClr val="lt1"/>
                </a:solidFill>
                <a:latin typeface="Calibri" panose="020F0502020204030204"/>
                <a:ea typeface="Calibri" panose="020F0502020204030204"/>
                <a:cs typeface="Calibri" panose="020F0502020204030204"/>
                <a:sym typeface="Calibri" panose="020F0502020204030204"/>
              </a:rPr>
              <a:t> </a:t>
            </a: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882" name="Shape 882"/>
        <p:cNvGrpSpPr/>
        <p:nvPr/>
      </p:nvGrpSpPr>
      <p:grpSpPr>
        <a:xfrm>
          <a:off x="0" y="0"/>
          <a:ext cx="0" cy="0"/>
          <a:chOff x="0" y="0"/>
          <a:chExt cx="0" cy="0"/>
        </a:xfrm>
      </p:grpSpPr>
      <p:sp>
        <p:nvSpPr>
          <p:cNvPr id="883" name="Google Shape;883;p122"/>
          <p:cNvSpPr txBox="1"/>
          <p:nvPr>
            <p:ph type="title"/>
          </p:nvPr>
        </p:nvSpPr>
        <p:spPr>
          <a:xfrm>
            <a:off x="0" y="319400"/>
            <a:ext cx="8797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Jóvenes profesionales | </a:t>
            </a:r>
            <a:r>
              <a:rPr lang="en-US" sz="3200">
                <a:solidFill>
                  <a:srgbClr val="32348C"/>
                </a:solidFill>
              </a:rPr>
              <a:t>conocimiento previsional</a:t>
            </a:r>
            <a:endParaRPr sz="32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84" name="Google Shape;884;p122"/>
          <p:cNvSpPr txBox="1"/>
          <p:nvPr/>
        </p:nvSpPr>
        <p:spPr>
          <a:xfrm>
            <a:off x="152725" y="1188300"/>
            <a:ext cx="8645100" cy="168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rgbClr val="32348C"/>
                </a:solidFill>
                <a:latin typeface="Calibri" panose="020F0502020204030204"/>
                <a:ea typeface="Calibri" panose="020F0502020204030204"/>
                <a:cs typeface="Calibri" panose="020F0502020204030204"/>
                <a:sym typeface="Calibri" panose="020F0502020204030204"/>
              </a:rPr>
              <a:t>Más allá de las dificultades propias de la inserción profesional, los jóvenes no suelen tener conciencia ni preocupación actual por los temas previsionales, que aparecen como lejanos y ajenos a su realidad cotidiana. </a:t>
            </a:r>
            <a:endParaRPr sz="1800">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lnSpc>
                <a:spcPct val="115000"/>
              </a:lnSpc>
              <a:spcBef>
                <a:spcPts val="0"/>
              </a:spcBef>
              <a:spcAft>
                <a:spcPts val="0"/>
              </a:spcAft>
              <a:buNone/>
            </a:pPr>
            <a:endParaRPr sz="1800">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lnSpc>
                <a:spcPct val="115000"/>
              </a:lnSpc>
              <a:spcBef>
                <a:spcPts val="0"/>
              </a:spcBef>
              <a:spcAft>
                <a:spcPts val="0"/>
              </a:spcAft>
              <a:buNone/>
            </a:pPr>
            <a:r>
              <a:rPr lang="en-US" sz="1800">
                <a:solidFill>
                  <a:srgbClr val="32348C"/>
                </a:solidFill>
                <a:latin typeface="Calibri" panose="020F0502020204030204"/>
                <a:ea typeface="Calibri" panose="020F0502020204030204"/>
                <a:cs typeface="Calibri" panose="020F0502020204030204"/>
                <a:sym typeface="Calibri" panose="020F0502020204030204"/>
              </a:rPr>
              <a:t>Se han celebrado jornadas nacionales (la primera en Jujuy en 2013) y regionales de previsión y seguridad social para jóvenes que fueron creciendo en cantidad y convocatoria. </a:t>
            </a:r>
            <a:endParaRPr sz="1800">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200">
              <a:solidFill>
                <a:srgbClr val="222222"/>
              </a:solidFill>
            </a:endParaRPr>
          </a:p>
          <a:p>
            <a:pPr marL="0" lvl="0" indent="0" algn="l" rtl="0">
              <a:spcBef>
                <a:spcPts val="0"/>
              </a:spcBef>
              <a:spcAft>
                <a:spcPts val="0"/>
              </a:spcAft>
              <a:buNone/>
            </a:pPr>
            <a:endParaRPr sz="1200">
              <a:solidFill>
                <a:srgbClr val="222222"/>
              </a:solidFill>
            </a:endParaRPr>
          </a:p>
        </p:txBody>
      </p:sp>
      <p:pic>
        <p:nvPicPr>
          <p:cNvPr id="885" name="Google Shape;885;p122"/>
          <p:cNvPicPr preferRelativeResize="0"/>
          <p:nvPr/>
        </p:nvPicPr>
        <p:blipFill rotWithShape="1">
          <a:blip r:embed="rId1"/>
          <a:srcRect l="22040" t="20159" r="29794"/>
          <a:stretch>
            <a:fillRect/>
          </a:stretch>
        </p:blipFill>
        <p:spPr>
          <a:xfrm>
            <a:off x="7102400" y="5170825"/>
            <a:ext cx="1695400" cy="1497000"/>
          </a:xfrm>
          <a:prstGeom prst="rect">
            <a:avLst/>
          </a:prstGeom>
          <a:noFill/>
          <a:ln>
            <a:noFill/>
          </a:ln>
        </p:spPr>
      </p:pic>
      <p:sp>
        <p:nvSpPr>
          <p:cNvPr id="886" name="Google Shape;886;p122"/>
          <p:cNvSpPr txBox="1"/>
          <p:nvPr/>
        </p:nvSpPr>
        <p:spPr>
          <a:xfrm>
            <a:off x="2031425" y="3555775"/>
            <a:ext cx="3519900" cy="14970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70% de las Cajas afirma haber propiciado la participación de jóvenes profesionales en estas actividades en los últimos 2 años. </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pic>
        <p:nvPicPr>
          <p:cNvPr id="887" name="Google Shape;887;p122"/>
          <p:cNvPicPr preferRelativeResize="0"/>
          <p:nvPr/>
        </p:nvPicPr>
        <p:blipFill rotWithShape="1">
          <a:blip r:embed="rId2"/>
          <a:srcRect l="29248" t="46726" r="39250"/>
          <a:stretch>
            <a:fillRect/>
          </a:stretch>
        </p:blipFill>
        <p:spPr>
          <a:xfrm>
            <a:off x="244375" y="3545925"/>
            <a:ext cx="1560276" cy="1405600"/>
          </a:xfrm>
          <a:prstGeom prst="rect">
            <a:avLst/>
          </a:prstGeom>
          <a:noFill/>
          <a:ln>
            <a:noFill/>
          </a:ln>
        </p:spPr>
      </p:pic>
      <p:sp>
        <p:nvSpPr>
          <p:cNvPr id="888" name="Google Shape;888;p122"/>
          <p:cNvSpPr txBox="1"/>
          <p:nvPr/>
        </p:nvSpPr>
        <p:spPr>
          <a:xfrm>
            <a:off x="3130800" y="5449725"/>
            <a:ext cx="3879900" cy="9474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61% considera que la participación tuvo efectos positivos.</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892" name="Shape 892"/>
        <p:cNvGrpSpPr/>
        <p:nvPr/>
      </p:nvGrpSpPr>
      <p:grpSpPr>
        <a:xfrm>
          <a:off x="0" y="0"/>
          <a:ext cx="0" cy="0"/>
          <a:chOff x="0" y="0"/>
          <a:chExt cx="0" cy="0"/>
        </a:xfrm>
      </p:grpSpPr>
      <p:sp>
        <p:nvSpPr>
          <p:cNvPr id="893" name="Google Shape;893;p123"/>
          <p:cNvSpPr txBox="1"/>
          <p:nvPr>
            <p:ph type="title"/>
          </p:nvPr>
        </p:nvSpPr>
        <p:spPr>
          <a:xfrm>
            <a:off x="0" y="319400"/>
            <a:ext cx="7805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Jóvenes profesionales | actividades </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94" name="Google Shape;894;p123"/>
          <p:cNvSpPr txBox="1"/>
          <p:nvPr/>
        </p:nvSpPr>
        <p:spPr>
          <a:xfrm>
            <a:off x="3925400" y="1170000"/>
            <a:ext cx="4964100" cy="1759500"/>
          </a:xfrm>
          <a:prstGeom prst="rect">
            <a:avLst/>
          </a:prstGeom>
          <a:solidFill>
            <a:srgbClr val="C5A76B"/>
          </a:solid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1800">
                <a:solidFill>
                  <a:schemeClr val="lt1"/>
                </a:solidFill>
                <a:latin typeface="Calibri" panose="020F0502020204030204"/>
                <a:ea typeface="Calibri" panose="020F0502020204030204"/>
                <a:cs typeface="Calibri" panose="020F0502020204030204"/>
                <a:sym typeface="Calibri" panose="020F0502020204030204"/>
              </a:rPr>
              <a:t>El 39,13% de las Cajas que respondieron realiza actividades orientadas a los jóvenes en el ámbito universitario, mientras que el 30,98% organiza otras actividades de difusión y concientización previsional abiertas al público en general.</a:t>
            </a: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95" name="Google Shape;895;p123"/>
          <p:cNvSpPr txBox="1"/>
          <p:nvPr/>
        </p:nvSpPr>
        <p:spPr>
          <a:xfrm>
            <a:off x="381825" y="1170000"/>
            <a:ext cx="3406200" cy="13899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61% de las Cajas realiza algún tipo de actividad de educación previsional.</a:t>
            </a:r>
            <a:endParaRPr sz="1800" b="1">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96" name="Google Shape;896;p123"/>
          <p:cNvPicPr preferRelativeResize="0"/>
          <p:nvPr/>
        </p:nvPicPr>
        <p:blipFill>
          <a:blip r:embed="rId1"/>
          <a:stretch>
            <a:fillRect/>
          </a:stretch>
        </p:blipFill>
        <p:spPr>
          <a:xfrm>
            <a:off x="595325" y="3094600"/>
            <a:ext cx="7392486" cy="37761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900" name="Shape 900"/>
        <p:cNvGrpSpPr/>
        <p:nvPr/>
      </p:nvGrpSpPr>
      <p:grpSpPr>
        <a:xfrm>
          <a:off x="0" y="0"/>
          <a:ext cx="0" cy="0"/>
          <a:chOff x="0" y="0"/>
          <a:chExt cx="0" cy="0"/>
        </a:xfrm>
      </p:grpSpPr>
      <p:sp>
        <p:nvSpPr>
          <p:cNvPr id="901" name="Google Shape;901;p124"/>
          <p:cNvSpPr txBox="1"/>
          <p:nvPr>
            <p:ph type="title"/>
          </p:nvPr>
        </p:nvSpPr>
        <p:spPr>
          <a:xfrm>
            <a:off x="0" y="319400"/>
            <a:ext cx="80799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Jóvenes profesionales | comisiones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902" name="Google Shape;902;p124"/>
          <p:cNvSpPr txBox="1"/>
          <p:nvPr/>
        </p:nvSpPr>
        <p:spPr>
          <a:xfrm>
            <a:off x="290200" y="4964050"/>
            <a:ext cx="7728600" cy="1722900"/>
          </a:xfrm>
          <a:prstGeom prst="rect">
            <a:avLst/>
          </a:prstGeom>
          <a:solidFill>
            <a:srgbClr val="32348C"/>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800">
                <a:solidFill>
                  <a:schemeClr val="lt1"/>
                </a:solidFill>
                <a:latin typeface="Calibri" panose="020F0502020204030204"/>
                <a:ea typeface="Calibri" panose="020F0502020204030204"/>
                <a:cs typeface="Calibri" panose="020F0502020204030204"/>
                <a:sym typeface="Calibri" panose="020F0502020204030204"/>
              </a:rPr>
              <a:t>En la actualidad, existen 12 Cajas que tienen comisiones internas de jóvenes profesionales, que abordan su propia problemática e inciden en el diseño de políticas adecuadas a la realidad del ejercicio profesional que atraviesan.</a:t>
            </a: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903" name="Google Shape;903;p124"/>
          <p:cNvPicPr preferRelativeResize="0"/>
          <p:nvPr/>
        </p:nvPicPr>
        <p:blipFill>
          <a:blip r:embed="rId1"/>
          <a:stretch>
            <a:fillRect/>
          </a:stretch>
        </p:blipFill>
        <p:spPr>
          <a:xfrm>
            <a:off x="290200" y="1222825"/>
            <a:ext cx="6842950" cy="36312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907" name="Shape 907"/>
        <p:cNvGrpSpPr/>
        <p:nvPr/>
      </p:nvGrpSpPr>
      <p:grpSpPr>
        <a:xfrm>
          <a:off x="0" y="0"/>
          <a:ext cx="0" cy="0"/>
          <a:chOff x="0" y="0"/>
          <a:chExt cx="0" cy="0"/>
        </a:xfrm>
      </p:grpSpPr>
      <p:sp>
        <p:nvSpPr>
          <p:cNvPr id="908" name="Google Shape;908;p125"/>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r>
              <a:rPr lang="en-US" sz="6000" b="1">
                <a:solidFill>
                  <a:srgbClr val="C5A76B"/>
                </a:solidFill>
                <a:latin typeface="Calibri" panose="020F0502020204030204"/>
                <a:ea typeface="Calibri" panose="020F0502020204030204"/>
                <a:cs typeface="Calibri" panose="020F0502020204030204"/>
                <a:sym typeface="Calibri" panose="020F0502020204030204"/>
              </a:rPr>
              <a:t>Muchas gracias</a:t>
            </a:r>
            <a:endParaRPr sz="6000">
              <a:solidFill>
                <a:srgbClr val="C5A76B"/>
              </a:solidFill>
            </a:endParaRPr>
          </a:p>
        </p:txBody>
      </p:sp>
      <p:pic>
        <p:nvPicPr>
          <p:cNvPr id="909" name="Google Shape;909;p125"/>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p:nvPr>
            <p:ph type="title"/>
          </p:nvPr>
        </p:nvSpPr>
        <p:spPr>
          <a:xfrm>
            <a:off x="609600" y="609600"/>
            <a:ext cx="6348095" cy="1106805"/>
          </a:xfrm>
        </p:spPr>
        <p:txBody>
          <a:bodyPr/>
          <a:p>
            <a:br>
              <a:rPr lang="es-ES" altLang="en-US"/>
            </a:br>
            <a:r>
              <a:rPr lang="es-AR" altLang="es-ES" sz="3000">
                <a:solidFill>
                  <a:srgbClr val="0070C0"/>
                </a:solidFill>
              </a:rPr>
              <a:t>Clasificación propuesta</a:t>
            </a:r>
            <a:endParaRPr lang="es-AR" altLang="es-ES" sz="3000">
              <a:solidFill>
                <a:srgbClr val="0070C0"/>
              </a:solidFill>
            </a:endParaRPr>
          </a:p>
        </p:txBody>
      </p:sp>
      <p:sp>
        <p:nvSpPr>
          <p:cNvPr id="3" name="Marcador de posición de texto 2"/>
          <p:cNvSpPr/>
          <p:nvPr>
            <p:ph type="body" idx="1"/>
          </p:nvPr>
        </p:nvSpPr>
        <p:spPr>
          <a:xfrm>
            <a:off x="609600" y="1716405"/>
            <a:ext cx="8072755" cy="4899025"/>
          </a:xfrm>
        </p:spPr>
        <p:txBody>
          <a:bodyPr/>
          <a:p>
            <a:r>
              <a:rPr lang="es-ES" altLang="en-US" sz="2000" b="1" u="sng"/>
              <a:t>I.- Cajas con beneficio y contribución definida.</a:t>
            </a:r>
            <a:endParaRPr lang="es-ES" altLang="en-US" sz="2000" b="1" u="sng"/>
          </a:p>
          <a:p>
            <a:r>
              <a:rPr lang="es-ES" altLang="en-US" sz="2000" b="1"/>
              <a:t>	I.1.- con nivel único de beneficio</a:t>
            </a:r>
            <a:endParaRPr lang="es-ES" altLang="en-US" sz="2000" b="1"/>
          </a:p>
          <a:p>
            <a:r>
              <a:rPr lang="es-ES" altLang="en-US" sz="2000" b="1"/>
              <a:t>		I.1.1.- Con complemento del haber</a:t>
            </a:r>
            <a:endParaRPr lang="es-ES" altLang="en-US" sz="2000" b="1"/>
          </a:p>
          <a:p>
            <a:r>
              <a:rPr lang="es-ES" altLang="en-US" sz="2000" b="1"/>
              <a:t>		I.1.2.- Sin complemento del haber</a:t>
            </a:r>
            <a:endParaRPr lang="es-ES" altLang="en-US" sz="2000" b="1"/>
          </a:p>
          <a:p>
            <a:r>
              <a:rPr lang="es-ES" altLang="en-US" sz="2000" b="1"/>
              <a:t>I.2.- Con distintos niveles de beneficio</a:t>
            </a:r>
            <a:endParaRPr lang="es-ES" altLang="en-US" sz="2000" b="1"/>
          </a:p>
          <a:p>
            <a:r>
              <a:rPr lang="es-ES" altLang="en-US" sz="2000" b="1"/>
              <a:t>I.2.1.- Con complemento del haber</a:t>
            </a:r>
            <a:endParaRPr lang="es-ES" altLang="en-US" sz="2000" b="1"/>
          </a:p>
          <a:p>
            <a:r>
              <a:rPr lang="es-ES" altLang="en-US" sz="2000" b="1"/>
              <a:t>I.2.2.- Sin complemento del haber</a:t>
            </a:r>
            <a:endParaRPr lang="es-ES" altLang="en-US" sz="2000" b="1"/>
          </a:p>
          <a:p>
            <a:r>
              <a:rPr lang="es-ES" altLang="en-US" sz="2000" b="1" u="sng"/>
              <a:t>II.- Cajas </a:t>
            </a:r>
            <a:r>
              <a:rPr lang="es-AR" altLang="es-ES" sz="2000" b="1" u="sng"/>
              <a:t>de capitalización</a:t>
            </a:r>
            <a:endParaRPr lang="es-AR" altLang="es-ES" sz="2000" b="1" u="sng"/>
          </a:p>
          <a:p>
            <a:r>
              <a:rPr lang="es-ES" altLang="en-US" sz="2000" b="1"/>
              <a:t>	II.1.- con renta vitalicia</a:t>
            </a:r>
            <a:endParaRPr lang="es-ES" altLang="en-US" sz="2000" b="1"/>
          </a:p>
          <a:p>
            <a:r>
              <a:rPr lang="es-ES" altLang="en-US" sz="2000" b="1"/>
              <a:t>	II.2.- con renta programada</a:t>
            </a:r>
            <a:endParaRPr lang="es-ES" altLang="en-US" sz="2000" b="1"/>
          </a:p>
        </p:txBody>
      </p:sp>
      <p:sp>
        <p:nvSpPr>
          <p:cNvPr id="150" name="Google Shape;150;p27"/>
          <p:cNvSpPr txBox="1"/>
          <p:nvPr/>
        </p:nvSpPr>
        <p:spPr>
          <a:xfrm>
            <a:off x="0" y="319400"/>
            <a:ext cx="6565500" cy="685500"/>
          </a:xfrm>
          <a:prstGeom prst="rect">
            <a:avLst/>
          </a:prstGeom>
          <a:solidFill>
            <a:srgbClr val="C5A76B"/>
          </a:solid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Calibri" panose="020F0502020204030204"/>
              <a:buNone/>
              <a:defRPr sz="3600" b="0" i="0" u="none" strike="noStrike" cap="none">
                <a:solidFill>
                  <a:schemeClr val="accen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300">
                <a:solidFill>
                  <a:srgbClr val="32348C"/>
                </a:solidFill>
              </a:rPr>
              <a:t>Sistemas previsionales tipificantes</a:t>
            </a:r>
            <a:r>
              <a:rPr lang="en-US">
                <a:solidFill>
                  <a:srgbClr val="C5A76B"/>
                </a:solidFill>
              </a:rPr>
              <a:t> </a:t>
            </a:r>
            <a:endParaRPr>
              <a:solidFill>
                <a:srgbClr val="C5A76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51155" y="2209800"/>
            <a:ext cx="7785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Prestaciones </a:t>
            </a:r>
            <a:r>
              <a:rPr lang="es-AR" altLang="en-US" sz="4600" b="1">
                <a:solidFill>
                  <a:srgbClr val="32348C"/>
                </a:solidFill>
                <a:latin typeface="Calibri" panose="020F0502020204030204"/>
                <a:ea typeface="Calibri" panose="020F0502020204030204"/>
                <a:cs typeface="Calibri" panose="020F0502020204030204"/>
                <a:sym typeface="Calibri" panose="020F0502020204030204"/>
              </a:rPr>
              <a:t>de </a:t>
            </a:r>
            <a:r>
              <a:rPr lang="en-US" sz="4600" b="1">
                <a:solidFill>
                  <a:srgbClr val="32348C"/>
                </a:solidFill>
                <a:latin typeface="Calibri" panose="020F0502020204030204"/>
                <a:ea typeface="Calibri" panose="020F0502020204030204"/>
                <a:cs typeface="Calibri" panose="020F0502020204030204"/>
                <a:sym typeface="Calibri" panose="020F0502020204030204"/>
              </a:rPr>
              <a:t>la Seguridad Social</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158" name="Google Shape;158;p28"/>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contingencias| proporcional</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164" name="Google Shape;164;p29"/>
          <p:cNvSpPr txBox="1"/>
          <p:nvPr>
            <p:ph type="body" idx="1"/>
          </p:nvPr>
        </p:nvSpPr>
        <p:spPr>
          <a:xfrm>
            <a:off x="471875" y="1224150"/>
            <a:ext cx="8148900" cy="893700"/>
          </a:xfrm>
          <a:prstGeom prst="rect">
            <a:avLst/>
          </a:prstGeom>
          <a:noFill/>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US" b="1">
                <a:solidFill>
                  <a:srgbClr val="32348C"/>
                </a:solidFill>
              </a:rPr>
              <a:t>Todas las Cajas para Profesionales otorgan cobertura respecto de las contingencias básicas de vejez, muerte e incapacidad, con diferentes requisitos, alcance y criterios para la determinación del beneficio.</a:t>
            </a:r>
            <a:endParaRPr sz="12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1000"/>
              </a:spcBef>
              <a:spcAft>
                <a:spcPts val="0"/>
              </a:spcAft>
              <a:buNone/>
            </a:pPr>
          </a:p>
        </p:txBody>
      </p:sp>
      <p:pic>
        <p:nvPicPr>
          <p:cNvPr id="165" name="Google Shape;165;p29"/>
          <p:cNvPicPr preferRelativeResize="0"/>
          <p:nvPr/>
        </p:nvPicPr>
        <p:blipFill rotWithShape="1">
          <a:blip r:embed="rId1"/>
          <a:srcRect l="13545" r="-1387"/>
          <a:stretch>
            <a:fillRect/>
          </a:stretch>
        </p:blipFill>
        <p:spPr>
          <a:xfrm>
            <a:off x="219925" y="2766888"/>
            <a:ext cx="5605226" cy="3386925"/>
          </a:xfrm>
          <a:prstGeom prst="rect">
            <a:avLst/>
          </a:prstGeom>
          <a:noFill/>
          <a:ln>
            <a:noFill/>
          </a:ln>
        </p:spPr>
      </p:pic>
      <p:sp>
        <p:nvSpPr>
          <p:cNvPr id="166" name="Google Shape;166;p29"/>
          <p:cNvSpPr txBox="1"/>
          <p:nvPr/>
        </p:nvSpPr>
        <p:spPr>
          <a:xfrm>
            <a:off x="5825150" y="2710900"/>
            <a:ext cx="3002100" cy="34989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El 45% de las Cajas tiene prevista una prestación proporcional al nivel de años cotizados, o también denominada reducida en función de los requisitos de años de ejercicio con aportes exigidos.</a:t>
            </a:r>
            <a:endParaRPr sz="1200">
              <a:solidFill>
                <a:schemeClr val="dk1"/>
              </a:solidFill>
            </a:endParaRPr>
          </a:p>
          <a:p>
            <a:pPr marL="0" lvl="0" indent="0" algn="l" rtl="0">
              <a:spcBef>
                <a:spcPts val="0"/>
              </a:spcBef>
              <a:spcAft>
                <a:spcPts val="0"/>
              </a:spcAft>
              <a:buNone/>
            </a:p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contingencias| edad avanzada</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172" name="Google Shape;172;p30"/>
          <p:cNvSpPr txBox="1"/>
          <p:nvPr/>
        </p:nvSpPr>
        <p:spPr>
          <a:xfrm>
            <a:off x="385600" y="1250425"/>
            <a:ext cx="8042400" cy="10053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Generalmente se otorga a aquellos que alcanzan una edad superior a la exigida para la jubilación ordinaria (70 años), con una exigencia menor de años de ejercicio con aportes (ej. 10 o 15 años).</a:t>
            </a:r>
            <a:endParaRPr sz="1200">
              <a:solidFill>
                <a:schemeClr val="dk1"/>
              </a:solidFill>
            </a:endParaRPr>
          </a:p>
          <a:p>
            <a:pPr marL="0" lvl="0" indent="0" algn="l" rtl="0">
              <a:spcBef>
                <a:spcPts val="0"/>
              </a:spcBef>
              <a:spcAft>
                <a:spcPts val="0"/>
              </a:spcAft>
              <a:buNone/>
            </a:pPr>
          </a:p>
        </p:txBody>
      </p:sp>
      <p:pic>
        <p:nvPicPr>
          <p:cNvPr id="173" name="Google Shape;173;p30"/>
          <p:cNvPicPr preferRelativeResize="0"/>
          <p:nvPr/>
        </p:nvPicPr>
        <p:blipFill>
          <a:blip r:embed="rId1"/>
          <a:stretch>
            <a:fillRect/>
          </a:stretch>
        </p:blipFill>
        <p:spPr>
          <a:xfrm>
            <a:off x="276350" y="2501250"/>
            <a:ext cx="6248100" cy="3290350"/>
          </a:xfrm>
          <a:prstGeom prst="rect">
            <a:avLst/>
          </a:prstGeom>
          <a:noFill/>
          <a:ln>
            <a:noFill/>
          </a:ln>
        </p:spPr>
      </p:pic>
      <p:sp>
        <p:nvSpPr>
          <p:cNvPr id="1" name="Cuadro de texto 0"/>
          <p:cNvSpPr txBox="1"/>
          <p:nvPr/>
        </p:nvSpPr>
        <p:spPr>
          <a:xfrm>
            <a:off x="3302000" y="3275330"/>
            <a:ext cx="2540000" cy="306705"/>
          </a:xfrm>
          <a:prstGeom prst="rect">
            <a:avLst/>
          </a:prstGeom>
          <a:noFill/>
        </p:spPr>
        <p:txBody>
          <a:bodyPr wrap="square" rtlCol="0" anchor="t">
            <a:spAutoFit/>
          </a:bodyPr>
          <a:p>
            <a:r>
              <a:rPr lang="es-ES" altLang="en-US"/>
              <a:t> </a:t>
            </a:r>
            <a:endParaRPr lang="es-E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contingencias| edad avanzada</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179" name="Google Shape;179;p31"/>
          <p:cNvPicPr preferRelativeResize="0"/>
          <p:nvPr/>
        </p:nvPicPr>
        <p:blipFill>
          <a:blip r:embed="rId1"/>
          <a:stretch>
            <a:fillRect/>
          </a:stretch>
        </p:blipFill>
        <p:spPr>
          <a:xfrm>
            <a:off x="854313" y="1157300"/>
            <a:ext cx="6912175" cy="5221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contingencias| edad avanzada</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185" name="Google Shape;185;p32"/>
          <p:cNvPicPr preferRelativeResize="0"/>
          <p:nvPr/>
        </p:nvPicPr>
        <p:blipFill>
          <a:blip r:embed="rId1"/>
          <a:stretch>
            <a:fillRect/>
          </a:stretch>
        </p:blipFill>
        <p:spPr>
          <a:xfrm>
            <a:off x="83550" y="1117100"/>
            <a:ext cx="8792550" cy="4623800"/>
          </a:xfrm>
          <a:prstGeom prst="rect">
            <a:avLst/>
          </a:prstGeom>
          <a:noFill/>
          <a:ln>
            <a:noFill/>
          </a:ln>
        </p:spPr>
      </p:pic>
      <p:sp>
        <p:nvSpPr>
          <p:cNvPr id="186" name="Google Shape;186;p32"/>
          <p:cNvSpPr txBox="1"/>
          <p:nvPr/>
        </p:nvSpPr>
        <p:spPr>
          <a:xfrm>
            <a:off x="4861175" y="5853100"/>
            <a:ext cx="3938400" cy="685500"/>
          </a:xfrm>
          <a:prstGeom prst="rect">
            <a:avLst/>
          </a:prstGeom>
          <a:solidFill>
            <a:srgbClr val="B05C05"/>
          </a:solidFill>
          <a:ln>
            <a:noFill/>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Monto promedio del beneficio: $9635</a:t>
            </a:r>
            <a:endParaRPr lang="en-US" sz="1800" b="1">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0" name="Shape 190"/>
        <p:cNvGrpSpPr/>
        <p:nvPr/>
      </p:nvGrpSpPr>
      <p:grpSpPr>
        <a:xfrm>
          <a:off x="0" y="0"/>
          <a:ext cx="0" cy="0"/>
          <a:chOff x="0" y="0"/>
          <a:chExt cx="0" cy="0"/>
        </a:xfrm>
      </p:grpSpPr>
      <p:sp>
        <p:nvSpPr>
          <p:cNvPr id="191" name="Google Shape;191;p33"/>
          <p:cNvSpPr txBox="1"/>
          <p:nvPr>
            <p:ph type="body" idx="1"/>
          </p:nvPr>
        </p:nvSpPr>
        <p:spPr>
          <a:xfrm>
            <a:off x="6527500" y="1325375"/>
            <a:ext cx="2313600" cy="2500200"/>
          </a:xfrm>
          <a:prstGeom prst="rect">
            <a:avLst/>
          </a:prstGeom>
          <a:solidFill>
            <a:srgbClr val="B05C05"/>
          </a:solidFill>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panose="020B0604020202020204"/>
              <a:buNone/>
            </a:pPr>
            <a:r>
              <a:rPr lang="en-US" b="1">
                <a:solidFill>
                  <a:srgbClr val="FFFFFF"/>
                </a:solidFill>
              </a:rPr>
              <a:t>Solo una Caja contestó que no contempla la protección por incapacidad total y permanente. </a:t>
            </a:r>
            <a:endParaRPr b="1">
              <a:solidFill>
                <a:srgbClr val="FFFFFF"/>
              </a:solidFill>
            </a:endParaRPr>
          </a:p>
        </p:txBody>
      </p:sp>
      <p:sp>
        <p:nvSpPr>
          <p:cNvPr id="192" name="Google Shape;192;p33"/>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contingencias| invalidez</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193" name="Google Shape;193;p33"/>
          <p:cNvPicPr preferRelativeResize="0"/>
          <p:nvPr/>
        </p:nvPicPr>
        <p:blipFill rotWithShape="1">
          <a:blip r:embed="rId1"/>
          <a:srcRect l="9082"/>
          <a:stretch>
            <a:fillRect/>
          </a:stretch>
        </p:blipFill>
        <p:spPr>
          <a:xfrm>
            <a:off x="323700" y="1307288"/>
            <a:ext cx="6045525" cy="3510400"/>
          </a:xfrm>
          <a:prstGeom prst="rect">
            <a:avLst/>
          </a:prstGeom>
          <a:noFill/>
          <a:ln>
            <a:noFill/>
          </a:ln>
        </p:spPr>
      </p:pic>
      <p:sp>
        <p:nvSpPr>
          <p:cNvPr id="194" name="Google Shape;194;p33"/>
          <p:cNvSpPr txBox="1"/>
          <p:nvPr/>
        </p:nvSpPr>
        <p:spPr>
          <a:xfrm>
            <a:off x="323700" y="5120075"/>
            <a:ext cx="8496600" cy="1556100"/>
          </a:xfrm>
          <a:prstGeom prst="rect">
            <a:avLst/>
          </a:prstGeom>
          <a:solidFill>
            <a:srgbClr val="C5A76B"/>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500" b="1">
                <a:solidFill>
                  <a:srgbClr val="FFFFFF"/>
                </a:solidFill>
                <a:latin typeface="Calibri" panose="020F0502020204030204"/>
                <a:ea typeface="Calibri" panose="020F0502020204030204"/>
                <a:cs typeface="Calibri" panose="020F0502020204030204"/>
                <a:sym typeface="Calibri" panose="020F0502020204030204"/>
              </a:rPr>
              <a:t>El 45,71% de las Cajas contemplan esta prestación requieren una cantidad mínima de años de aportes para acceder al beneficio. El resto solo exige revestir la condición de “activo” en la matrícula al momento de la incapacidad total y permanente, que ésta sea de causa posterior a la afiliación al sistema previsional, y que la incapacidad sea determinada por una junta médica.</a:t>
            </a:r>
            <a:endParaRPr lang="en-US" sz="1500" b="1">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0" y="319400"/>
            <a:ext cx="90063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muerte del afiliado en actividad</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200" name="Google Shape;200;p34"/>
          <p:cNvSpPr txBox="1"/>
          <p:nvPr/>
        </p:nvSpPr>
        <p:spPr>
          <a:xfrm>
            <a:off x="206625" y="1264175"/>
            <a:ext cx="8235000" cy="1473600"/>
          </a:xfrm>
          <a:prstGeom prst="rect">
            <a:avLst/>
          </a:prstGeom>
          <a:noFill/>
          <a:ln>
            <a:noFill/>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La protección contra la muerte, se encuentra prevista la pensión directa por fallecimiento del afiliado en actividad y la pensión derivada por fallecimiento del profesional jubilado.</a:t>
            </a:r>
            <a:endParaRPr sz="1200">
              <a:solidFill>
                <a:srgbClr val="222222"/>
              </a:solidFill>
              <a:highlight>
                <a:srgbClr val="FFFFFF"/>
              </a:highlight>
            </a:endParaRPr>
          </a:p>
          <a:p>
            <a:pPr marL="0" lvl="0" indent="0" algn="l" rtl="0">
              <a:spcBef>
                <a:spcPts val="0"/>
              </a:spcBef>
              <a:spcAft>
                <a:spcPts val="0"/>
              </a:spcAft>
              <a:buNone/>
            </a:pPr>
          </a:p>
        </p:txBody>
      </p:sp>
      <p:pic>
        <p:nvPicPr>
          <p:cNvPr id="201" name="Google Shape;201;p34"/>
          <p:cNvPicPr preferRelativeResize="0"/>
          <p:nvPr/>
        </p:nvPicPr>
        <p:blipFill rotWithShape="1">
          <a:blip r:embed="rId1"/>
          <a:srcRect l="12808"/>
          <a:stretch>
            <a:fillRect/>
          </a:stretch>
        </p:blipFill>
        <p:spPr>
          <a:xfrm>
            <a:off x="275425" y="2490800"/>
            <a:ext cx="4866975" cy="2973575"/>
          </a:xfrm>
          <a:prstGeom prst="rect">
            <a:avLst/>
          </a:prstGeom>
          <a:noFill/>
          <a:ln>
            <a:noFill/>
          </a:ln>
        </p:spPr>
      </p:pic>
      <p:sp>
        <p:nvSpPr>
          <p:cNvPr id="202" name="Google Shape;202;p34"/>
          <p:cNvSpPr txBox="1"/>
          <p:nvPr/>
        </p:nvSpPr>
        <p:spPr>
          <a:xfrm>
            <a:off x="5315650" y="2490800"/>
            <a:ext cx="3608100" cy="30699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just" rtl="0">
              <a:lnSpc>
                <a:spcPct val="150000"/>
              </a:lnSpc>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El 47,05% (32 de las 68 Cajas) que contemplan el beneficio de pensión directa exigen un mínimo de años de antigüedad en el sistema previsional, que va desde 1 a 20 años. El resto no exige un mínimo de cotizaciones al sistema.</a:t>
            </a:r>
            <a:endParaRPr lang="en-US"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3" name="Google Shape;203;p34"/>
          <p:cNvSpPr txBox="1"/>
          <p:nvPr/>
        </p:nvSpPr>
        <p:spPr>
          <a:xfrm>
            <a:off x="275425" y="5739800"/>
            <a:ext cx="8648400" cy="881400"/>
          </a:xfrm>
          <a:prstGeom prst="rect">
            <a:avLst/>
          </a:prstGeom>
          <a:solidFill>
            <a:srgbClr val="C5A76B"/>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rgbClr val="FFFFFF"/>
                </a:solidFill>
                <a:latin typeface="Calibri" panose="020F0502020204030204"/>
                <a:ea typeface="Calibri" panose="020F0502020204030204"/>
                <a:cs typeface="Calibri" panose="020F0502020204030204"/>
                <a:sym typeface="Calibri" panose="020F0502020204030204"/>
              </a:rPr>
              <a:t>Solo 3 Cajas (4%) manifestaron que no contemplan este tipo de prestación, permitiendo sin embargo que los sucesores del causante retiren el fondo acumulado en la cuenta individual de capitalización.</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0" y="319400"/>
            <a:ext cx="90063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muerte del afiliado en actividad</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09" name="Google Shape;209;p35"/>
          <p:cNvPicPr preferRelativeResize="0"/>
          <p:nvPr/>
        </p:nvPicPr>
        <p:blipFill>
          <a:blip r:embed="rId1"/>
          <a:stretch>
            <a:fillRect/>
          </a:stretch>
        </p:blipFill>
        <p:spPr>
          <a:xfrm>
            <a:off x="235050" y="1213300"/>
            <a:ext cx="8055150" cy="500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0" name="Shape 70"/>
        <p:cNvGrpSpPr/>
        <p:nvPr/>
      </p:nvGrpSpPr>
      <p:grpSpPr>
        <a:xfrm>
          <a:off x="0" y="0"/>
          <a:ext cx="0" cy="0"/>
          <a:chOff x="0" y="0"/>
          <a:chExt cx="0" cy="0"/>
        </a:xfrm>
      </p:grpSpPr>
      <p:sp>
        <p:nvSpPr>
          <p:cNvPr id="71" name="Google Shape;71;p16"/>
          <p:cNvSpPr txBox="1"/>
          <p:nvPr>
            <p:ph type="title"/>
          </p:nvPr>
        </p:nvSpPr>
        <p:spPr>
          <a:xfrm>
            <a:off x="0" y="319400"/>
            <a:ext cx="4246200" cy="685500"/>
          </a:xfrm>
          <a:prstGeom prst="rect">
            <a:avLst/>
          </a:prstGeom>
          <a:solidFill>
            <a:srgbClr val="C5A76B"/>
          </a:solidFill>
          <a:ln w="9525" cap="flat" cmpd="sng">
            <a:solidFill>
              <a:srgbClr val="3234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200"/>
              <a:buFont typeface="Calibri" panose="020F0502020204030204"/>
              <a:buNone/>
            </a:pPr>
            <a:r>
              <a:rPr lang="en-US" sz="3200">
                <a:solidFill>
                  <a:srgbClr val="32348C"/>
                </a:solidFill>
              </a:rPr>
              <a:t>Nivel de participación</a:t>
            </a:r>
            <a:endParaRPr sz="3200">
              <a:solidFill>
                <a:srgbClr val="32348C"/>
              </a:solidFill>
            </a:endParaRPr>
          </a:p>
        </p:txBody>
      </p:sp>
      <p:sp>
        <p:nvSpPr>
          <p:cNvPr id="72" name="Google Shape;72;p16"/>
          <p:cNvSpPr txBox="1"/>
          <p:nvPr>
            <p:ph type="body" idx="1"/>
          </p:nvPr>
        </p:nvSpPr>
        <p:spPr>
          <a:xfrm>
            <a:off x="609600" y="1570355"/>
            <a:ext cx="7550785" cy="4538345"/>
          </a:xfrm>
          <a:prstGeom prst="rect">
            <a:avLst/>
          </a:prstGeom>
          <a:noFill/>
          <a:ln>
            <a:noFill/>
          </a:ln>
        </p:spPr>
        <p:txBody>
          <a:bodyPr spcFirstLastPara="1" wrap="square" lIns="91425" tIns="45700" rIns="91425" bIns="45700" anchor="t" anchorCtr="0">
            <a:noAutofit/>
          </a:bodyPr>
          <a:lstStyle/>
          <a:p>
            <a:pPr marL="342900" marR="0" lvl="0" indent="-403860" algn="l" rtl="0">
              <a:lnSpc>
                <a:spcPct val="100000"/>
              </a:lnSpc>
              <a:spcBef>
                <a:spcPts val="0"/>
              </a:spcBef>
              <a:spcAft>
                <a:spcPts val="0"/>
              </a:spcAft>
              <a:buClr>
                <a:srgbClr val="32348C"/>
              </a:buClr>
              <a:buSzPts val="2400"/>
              <a:buFont typeface="Calibri" panose="020F0502020204030204"/>
              <a:buChar char="▶"/>
            </a:pPr>
            <a:r>
              <a:rPr lang="en-US" sz="2400" i="0" u="none" strike="noStrike" cap="none">
                <a:solidFill>
                  <a:srgbClr val="32348C"/>
                </a:solidFill>
              </a:rPr>
              <a:t>Nivel de respuesta en 2016  64/76 cajas (84,21%)</a:t>
            </a:r>
            <a:endParaRPr sz="2400">
              <a:solidFill>
                <a:srgbClr val="32348C"/>
              </a:solidFill>
            </a:endParaRPr>
          </a:p>
          <a:p>
            <a:pPr marL="342900" marR="0" lvl="0" indent="-403860" algn="l" rtl="0">
              <a:lnSpc>
                <a:spcPct val="100000"/>
              </a:lnSpc>
              <a:spcBef>
                <a:spcPts val="1000"/>
              </a:spcBef>
              <a:spcAft>
                <a:spcPts val="0"/>
              </a:spcAft>
              <a:buClr>
                <a:srgbClr val="32348C"/>
              </a:buClr>
              <a:buSzPts val="2400"/>
              <a:buFont typeface="Calibri" panose="020F0502020204030204"/>
              <a:buChar char="▶"/>
            </a:pPr>
            <a:r>
              <a:rPr lang="en-US" sz="2400" i="0" u="none" strike="noStrike" cap="none">
                <a:solidFill>
                  <a:srgbClr val="32348C"/>
                </a:solidFill>
              </a:rPr>
              <a:t>Nivel de respuesta 2018  74 sobre 77 cajas. 96,10% de respuesta</a:t>
            </a:r>
            <a:endParaRPr sz="2400">
              <a:solidFill>
                <a:srgbClr val="32348C"/>
              </a:solidFill>
            </a:endParaRPr>
          </a:p>
          <a:p>
            <a:pPr marL="342900" marR="0" lvl="0" indent="-251460" algn="l" rtl="0">
              <a:lnSpc>
                <a:spcPct val="100000"/>
              </a:lnSpc>
              <a:spcBef>
                <a:spcPts val="1000"/>
              </a:spcBef>
              <a:spcAft>
                <a:spcPts val="0"/>
              </a:spcAft>
              <a:buClr>
                <a:schemeClr val="accent1"/>
              </a:buClr>
              <a:buSzPts val="1440"/>
              <a:buFont typeface="Noto Sans Symbols"/>
              <a:buNone/>
            </a:pPr>
            <a:endParaRPr sz="2400" i="0" u="none" strike="noStrike" cap="none">
              <a:solidFill>
                <a:srgbClr val="32348C"/>
              </a:solidFill>
            </a:endParaRPr>
          </a:p>
          <a:p>
            <a:pPr marL="342900" marR="0" lvl="0" indent="-342900" algn="l" rtl="0">
              <a:lnSpc>
                <a:spcPct val="100000"/>
              </a:lnSpc>
              <a:spcBef>
                <a:spcPts val="1000"/>
              </a:spcBef>
              <a:spcAft>
                <a:spcPts val="0"/>
              </a:spcAft>
              <a:buClr>
                <a:schemeClr val="accent1"/>
              </a:buClr>
              <a:buSzPts val="1440"/>
              <a:buFont typeface="Noto Sans Symbols"/>
              <a:buNone/>
            </a:pPr>
            <a:r>
              <a:rPr lang="en-US" sz="2400" i="0" u="none" strike="noStrike" cap="none">
                <a:solidFill>
                  <a:srgbClr val="32348C"/>
                </a:solidFill>
              </a:rPr>
              <a:t>	 Incremento de la participación en un 12 %</a:t>
            </a:r>
            <a:endParaRPr sz="2400">
              <a:solidFill>
                <a:srgbClr val="32348C"/>
              </a:solidFill>
            </a:endParaRPr>
          </a:p>
          <a:p>
            <a:pPr marL="342900" marR="0" lvl="0" indent="-251460" algn="l" rtl="0">
              <a:lnSpc>
                <a:spcPct val="100000"/>
              </a:lnSpc>
              <a:spcBef>
                <a:spcPts val="1000"/>
              </a:spcBef>
              <a:spcAft>
                <a:spcPts val="0"/>
              </a:spcAft>
              <a:buClr>
                <a:schemeClr val="accent1"/>
              </a:buClr>
              <a:buSzPts val="1440"/>
              <a:buFont typeface="Noto Sans Symbols"/>
              <a:buNone/>
            </a:pPr>
            <a:endParaRPr sz="2400" i="0" u="none" strike="noStrike" cap="none">
              <a:solidFill>
                <a:srgbClr val="32348C"/>
              </a:solidFill>
            </a:endParaRPr>
          </a:p>
          <a:p>
            <a:pPr marL="342900" marR="0" lvl="0" indent="-403860" algn="l" rtl="0">
              <a:lnSpc>
                <a:spcPct val="100000"/>
              </a:lnSpc>
              <a:spcBef>
                <a:spcPts val="1000"/>
              </a:spcBef>
              <a:spcAft>
                <a:spcPts val="0"/>
              </a:spcAft>
              <a:buClr>
                <a:srgbClr val="32348C"/>
              </a:buClr>
              <a:buSzPts val="2400"/>
              <a:buFont typeface="Calibri" panose="020F0502020204030204"/>
              <a:buChar char="▶"/>
            </a:pPr>
            <a:r>
              <a:rPr lang="es-AR" altLang="en-US" sz="2400" i="0" u="none" strike="noStrike" cap="none">
                <a:solidFill>
                  <a:srgbClr val="32348C"/>
                </a:solidFill>
              </a:rPr>
              <a:t>N</a:t>
            </a:r>
            <a:r>
              <a:rPr lang="en-US" sz="2400" i="0" u="none" strike="noStrike" cap="none">
                <a:solidFill>
                  <a:srgbClr val="32348C"/>
                </a:solidFill>
              </a:rPr>
              <a:t>o </a:t>
            </a:r>
            <a:r>
              <a:rPr lang="es-AR" altLang="en-US" sz="2400" i="0" u="none" strike="noStrike" cap="none">
                <a:solidFill>
                  <a:srgbClr val="32348C"/>
                </a:solidFill>
              </a:rPr>
              <a:t>contestaron el relevamiento:</a:t>
            </a:r>
            <a:r>
              <a:rPr lang="en-US" sz="2400" i="0" u="none" strike="noStrike" cap="none">
                <a:solidFill>
                  <a:srgbClr val="32348C"/>
                </a:solidFill>
              </a:rPr>
              <a:t> la Caja de Odontólogos de R</a:t>
            </a:r>
            <a:r>
              <a:rPr lang="en-US" sz="2400">
                <a:solidFill>
                  <a:srgbClr val="32348C"/>
                </a:solidFill>
              </a:rPr>
              <a:t>ío</a:t>
            </a:r>
            <a:r>
              <a:rPr lang="en-US" sz="2400" i="0" u="none" strike="noStrike" cap="none">
                <a:solidFill>
                  <a:srgbClr val="32348C"/>
                </a:solidFill>
              </a:rPr>
              <a:t> Negro, la Caja Notarial de la CABA y la Caja Notarial de Tucumán.</a:t>
            </a:r>
            <a:endParaRPr sz="2400">
              <a:solidFill>
                <a:srgbClr val="32348C"/>
              </a:solidFill>
            </a:endParaRPr>
          </a:p>
        </p:txBody>
      </p:sp>
      <p:sp>
        <p:nvSpPr>
          <p:cNvPr id="73" name="Google Shape;73;p16"/>
          <p:cNvSpPr/>
          <p:nvPr/>
        </p:nvSpPr>
        <p:spPr>
          <a:xfrm rot="10800000">
            <a:off x="640724" y="3686362"/>
            <a:ext cx="287400" cy="431700"/>
          </a:xfrm>
          <a:prstGeom prst="downArrow">
            <a:avLst>
              <a:gd name="adj1" fmla="val 14400"/>
              <a:gd name="adj2" fmla="val 50000"/>
            </a:avLst>
          </a:prstGeom>
          <a:solidFill>
            <a:schemeClr val="accent1"/>
          </a:solidFill>
          <a:ln w="19050" cap="rnd" cmpd="sng">
            <a:solidFill>
              <a:srgbClr val="B05C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0" y="319400"/>
            <a:ext cx="90063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Protección contra muerte del afiliado en actividad</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15" name="Google Shape;215;p36"/>
          <p:cNvPicPr preferRelativeResize="0"/>
          <p:nvPr/>
        </p:nvPicPr>
        <p:blipFill>
          <a:blip r:embed="rId1"/>
          <a:stretch>
            <a:fillRect/>
          </a:stretch>
        </p:blipFill>
        <p:spPr>
          <a:xfrm>
            <a:off x="386475" y="1570175"/>
            <a:ext cx="8335550" cy="4321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219" name="Shape 219"/>
        <p:cNvGrpSpPr/>
        <p:nvPr/>
      </p:nvGrpSpPr>
      <p:grpSpPr>
        <a:xfrm>
          <a:off x="0" y="0"/>
          <a:ext cx="0" cy="0"/>
          <a:chOff x="0" y="0"/>
          <a:chExt cx="0" cy="0"/>
        </a:xfrm>
      </p:grpSpPr>
      <p:sp>
        <p:nvSpPr>
          <p:cNvPr id="220" name="Google Shape;220;p37"/>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Subsidios, préstamos y otros beneficios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21" name="Google Shape;221;p37"/>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Subsidios</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27" name="Google Shape;227;p38"/>
          <p:cNvPicPr preferRelativeResize="0"/>
          <p:nvPr/>
        </p:nvPicPr>
        <p:blipFill rotWithShape="1">
          <a:blip r:embed="rId1"/>
          <a:srcRect l="16063" r="14578"/>
          <a:stretch>
            <a:fillRect/>
          </a:stretch>
        </p:blipFill>
        <p:spPr>
          <a:xfrm>
            <a:off x="247875" y="1198600"/>
            <a:ext cx="8056100" cy="5320500"/>
          </a:xfrm>
          <a:prstGeom prst="rect">
            <a:avLst/>
          </a:prstGeom>
          <a:noFill/>
          <a:ln>
            <a:noFill/>
          </a:ln>
        </p:spPr>
      </p:pic>
      <p:sp>
        <p:nvSpPr>
          <p:cNvPr id="228" name="Google Shape;228;p38"/>
          <p:cNvSpPr txBox="1"/>
          <p:nvPr/>
        </p:nvSpPr>
        <p:spPr>
          <a:xfrm>
            <a:off x="5687475" y="4065200"/>
            <a:ext cx="3263700" cy="13110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Los subsidios o beneficios relacionados con contingencias sociales, con sus variantes, se encuentran presentes en el 66,23% de las Cajas consultadas. </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9" name="Google Shape;229;p38"/>
          <p:cNvSpPr txBox="1"/>
          <p:nvPr/>
        </p:nvSpPr>
        <p:spPr>
          <a:xfrm>
            <a:off x="5687475" y="5538700"/>
            <a:ext cx="3263700" cy="980400"/>
          </a:xfrm>
          <a:prstGeom prst="rect">
            <a:avLst/>
          </a:prstGeom>
          <a:solidFill>
            <a:srgbClr val="C5A76B"/>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500" b="1">
                <a:solidFill>
                  <a:srgbClr val="FFFFFF"/>
                </a:solidFill>
                <a:latin typeface="Calibri" panose="020F0502020204030204"/>
                <a:ea typeface="Calibri" panose="020F0502020204030204"/>
                <a:cs typeface="Calibri" panose="020F0502020204030204"/>
                <a:sym typeface="Calibri" panose="020F0502020204030204"/>
              </a:rPr>
              <a:t>En tanto, los correspondientes a cargas de familia están cubiertos por el 53,24% de las Cajas.</a:t>
            </a:r>
            <a:endParaRPr sz="1500" b="1">
              <a:solidFill>
                <a:srgbClr val="FFFFFF"/>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Subsidios</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235" name="Google Shape;235;p39"/>
          <p:cNvSpPr txBox="1"/>
          <p:nvPr/>
        </p:nvSpPr>
        <p:spPr>
          <a:xfrm>
            <a:off x="234100" y="1154025"/>
            <a:ext cx="8786100" cy="5343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Otros beneficios infrecuentes: </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 subsidio por divorcio (Caja Forense de Entre Ríos);</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-30% de descuento en las cuotas mensuales de las carreras de grado y posgrado del Instituto Universitario de Ciencias de la Salud, Fundación H. A. Barceló (Caja de Kinesiólogos de la Provincia de Buenos Aires);</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 subsidio por defunción fetal (Caja de Escribanos de la Provincia de Buenos Aires);</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 subsidio de cuota anual obligatoria por maternidad o adopción (Caja de Abogados de la Provincia de Buenos Aires: en vez de una asignación económica, se subsidian 220 días de obligación previsional, dentro de los 3 años de la fecha de parto u otorgamiento de la guarda con fines de adopción);</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 subsidios por escolaridad (Caja Forense de la Pampa);</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 seguro de salud (Caja de Médicos e Ingenieros de Tucumán);</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 asignación por prenatal (Caja de Abogados de Tucumán);</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-reintegro de obra social (Caja de Abogados de Tucumán);</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 subsidio por guardería-colonia de vacaciones (Caja de Profesionales de la Ingeniería de Chaco);</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 subsidio por óptica (Caja de Profesionales de la Ingeniería de Chaco);</a:t>
            </a:r>
            <a:endParaRPr sz="1200">
              <a:solidFill>
                <a:schemeClr val="dk1"/>
              </a:solidFill>
            </a:endParaRPr>
          </a:p>
          <a:p>
            <a:pPr marL="0" lvl="0" indent="0" algn="l" rtl="0">
              <a:spcBef>
                <a:spcPts val="0"/>
              </a:spcBef>
              <a:spcAft>
                <a:spcPts val="0"/>
              </a:spcAft>
              <a:buNone/>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47" name="Shape 247"/>
        <p:cNvGrpSpPr/>
        <p:nvPr/>
      </p:nvGrpSpPr>
      <p:grpSpPr>
        <a:xfrm>
          <a:off x="0" y="0"/>
          <a:ext cx="0" cy="0"/>
          <a:chOff x="0" y="0"/>
          <a:chExt cx="0" cy="0"/>
        </a:xfrm>
      </p:grpSpPr>
      <p:sp>
        <p:nvSpPr>
          <p:cNvPr id="248" name="Google Shape;248;p41"/>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Turismo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49" name="Google Shape;249;p41"/>
          <p:cNvPicPr preferRelativeResize="0"/>
          <p:nvPr/>
        </p:nvPicPr>
        <p:blipFill rotWithShape="1">
          <a:blip r:embed="rId1"/>
          <a:srcRect l="6839" r="6588"/>
          <a:stretch>
            <a:fillRect/>
          </a:stretch>
        </p:blipFill>
        <p:spPr>
          <a:xfrm>
            <a:off x="253400" y="1157300"/>
            <a:ext cx="3972875" cy="2503050"/>
          </a:xfrm>
          <a:prstGeom prst="rect">
            <a:avLst/>
          </a:prstGeom>
          <a:noFill/>
          <a:ln>
            <a:noFill/>
          </a:ln>
        </p:spPr>
      </p:pic>
      <p:pic>
        <p:nvPicPr>
          <p:cNvPr id="250" name="Google Shape;250;p41"/>
          <p:cNvPicPr preferRelativeResize="0"/>
          <p:nvPr/>
        </p:nvPicPr>
        <p:blipFill rotWithShape="1">
          <a:blip r:embed="rId2"/>
          <a:srcRect l="9336" r="5788"/>
          <a:stretch>
            <a:fillRect/>
          </a:stretch>
        </p:blipFill>
        <p:spPr>
          <a:xfrm>
            <a:off x="253400" y="3660351"/>
            <a:ext cx="3972875" cy="2894178"/>
          </a:xfrm>
          <a:prstGeom prst="rect">
            <a:avLst/>
          </a:prstGeom>
          <a:noFill/>
          <a:ln>
            <a:noFill/>
          </a:ln>
        </p:spPr>
      </p:pic>
      <p:sp>
        <p:nvSpPr>
          <p:cNvPr id="251" name="Google Shape;251;p41"/>
          <p:cNvSpPr txBox="1"/>
          <p:nvPr/>
        </p:nvSpPr>
        <p:spPr>
          <a:xfrm>
            <a:off x="5157275" y="2599975"/>
            <a:ext cx="3869700" cy="28092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600" b="1">
                <a:solidFill>
                  <a:srgbClr val="32348C"/>
                </a:solidFill>
                <a:latin typeface="Calibri" panose="020F0502020204030204"/>
                <a:ea typeface="Calibri" panose="020F0502020204030204"/>
                <a:cs typeface="Calibri" panose="020F0502020204030204"/>
                <a:sym typeface="Calibri" panose="020F0502020204030204"/>
              </a:rPr>
              <a:t>El 10% de las Cajas consultadas manifestó que ofrece servicios turísticos gestionados por la propia Caja, pero solo 2 cajas cuentan con hotelería propia. (Instituto de Seguridad Social para Profesionales de Santiago del Estero.(I.S.S.P.S.E) y CAJA PREVER de Entre Ríos).</a:t>
            </a:r>
            <a:endParaRPr sz="1600">
              <a:latin typeface="Calibri" panose="020F0502020204030204"/>
              <a:ea typeface="Calibri" panose="020F0502020204030204"/>
              <a:cs typeface="Calibri" panose="020F0502020204030204"/>
              <a:sym typeface="Calibri" panose="020F0502020204030204"/>
            </a:endParaRPr>
          </a:p>
          <a:p>
            <a:pPr marL="0" lvl="0" indent="0" algn="just" rtl="0">
              <a:lnSpc>
                <a:spcPct val="100000"/>
              </a:lnSpc>
              <a:spcBef>
                <a:spcPts val="0"/>
              </a:spcBef>
              <a:spcAft>
                <a:spcPts val="0"/>
              </a:spcAft>
              <a:buNone/>
            </a:pPr>
            <a:r>
              <a:rPr lang="en-US" sz="1600" b="1">
                <a:solidFill>
                  <a:srgbClr val="32348C"/>
                </a:solidFill>
                <a:latin typeface="Calibri" panose="020F0502020204030204"/>
                <a:ea typeface="Calibri" panose="020F0502020204030204"/>
                <a:cs typeface="Calibri" panose="020F0502020204030204"/>
                <a:sym typeface="Calibri" panose="020F0502020204030204"/>
              </a:rPr>
              <a:t> </a:t>
            </a:r>
            <a:endParaRPr sz="16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252" name="Google Shape;252;p41"/>
          <p:cNvSpPr/>
          <p:nvPr/>
        </p:nvSpPr>
        <p:spPr>
          <a:xfrm>
            <a:off x="4461800" y="3660350"/>
            <a:ext cx="564600" cy="316800"/>
          </a:xfrm>
          <a:prstGeom prst="rightArrow">
            <a:avLst>
              <a:gd name="adj1" fmla="val 50000"/>
              <a:gd name="adj2" fmla="val 50000"/>
            </a:avLst>
          </a:prstGeom>
          <a:solidFill>
            <a:srgbClr val="C5A7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Turismo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258" name="Google Shape;258;p42"/>
          <p:cNvSpPr txBox="1"/>
          <p:nvPr/>
        </p:nvSpPr>
        <p:spPr>
          <a:xfrm>
            <a:off x="5115500" y="1685100"/>
            <a:ext cx="3745800" cy="17628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500" b="1">
                <a:solidFill>
                  <a:srgbClr val="C5A76B"/>
                </a:solidFill>
                <a:latin typeface="Calibri" panose="020F0502020204030204"/>
                <a:ea typeface="Calibri" panose="020F0502020204030204"/>
                <a:cs typeface="Calibri" panose="020F0502020204030204"/>
                <a:sym typeface="Calibri" panose="020F0502020204030204"/>
              </a:rPr>
              <a:t>El 48,05% de las Cajas suscribió convenios con hoteles, agencias de turismo, líneas aéreas, entre otros, para la obtención de descuentos para sus afiliados. Esta actividad,  no genera costo para la Caja y aporta un beneficio adicional para el afiliado.</a:t>
            </a:r>
            <a:endParaRPr sz="1500" b="1">
              <a:solidFill>
                <a:srgbClr val="C5A76B"/>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259" name="Google Shape;259;p42"/>
          <p:cNvSpPr/>
          <p:nvPr/>
        </p:nvSpPr>
        <p:spPr>
          <a:xfrm>
            <a:off x="4371863" y="2408088"/>
            <a:ext cx="564600" cy="316800"/>
          </a:xfrm>
          <a:prstGeom prst="rightArrow">
            <a:avLst>
              <a:gd name="adj1" fmla="val 50000"/>
              <a:gd name="adj2" fmla="val 50000"/>
            </a:avLst>
          </a:prstGeom>
          <a:solidFill>
            <a:srgbClr val="3234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60" name="Google Shape;260;p42"/>
          <p:cNvPicPr preferRelativeResize="0"/>
          <p:nvPr/>
        </p:nvPicPr>
        <p:blipFill rotWithShape="1">
          <a:blip r:embed="rId1"/>
          <a:srcRect l="15447" r="11756"/>
          <a:stretch>
            <a:fillRect/>
          </a:stretch>
        </p:blipFill>
        <p:spPr>
          <a:xfrm>
            <a:off x="302975" y="1171075"/>
            <a:ext cx="3889874" cy="2790825"/>
          </a:xfrm>
          <a:prstGeom prst="rect">
            <a:avLst/>
          </a:prstGeom>
          <a:noFill/>
          <a:ln>
            <a:noFill/>
          </a:ln>
        </p:spPr>
      </p:pic>
      <p:sp>
        <p:nvSpPr>
          <p:cNvPr id="261" name="Google Shape;261;p42"/>
          <p:cNvSpPr txBox="1"/>
          <p:nvPr/>
        </p:nvSpPr>
        <p:spPr>
          <a:xfrm>
            <a:off x="407850" y="5335350"/>
            <a:ext cx="7805100" cy="11619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Prácticamente no existen aportes diferenciales (90% de las Cajas consultadas respondió NO) a cargo de los afiliados para en concepto de  prestaciones de turismo. </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Convenios de descuento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67" name="Google Shape;267;p43"/>
          <p:cNvPicPr preferRelativeResize="0"/>
          <p:nvPr/>
        </p:nvPicPr>
        <p:blipFill>
          <a:blip r:embed="rId1"/>
          <a:stretch>
            <a:fillRect/>
          </a:stretch>
        </p:blipFill>
        <p:spPr>
          <a:xfrm>
            <a:off x="455375" y="1804525"/>
            <a:ext cx="7579475" cy="393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Subsidios | Aportes diferenciales</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41" name="Google Shape;241;p40"/>
          <p:cNvPicPr preferRelativeResize="0"/>
          <p:nvPr/>
        </p:nvPicPr>
        <p:blipFill rotWithShape="1">
          <a:blip r:embed="rId1"/>
          <a:srcRect l="9584"/>
          <a:stretch>
            <a:fillRect/>
          </a:stretch>
        </p:blipFill>
        <p:spPr>
          <a:xfrm>
            <a:off x="481975" y="1044625"/>
            <a:ext cx="7794475" cy="4592225"/>
          </a:xfrm>
          <a:prstGeom prst="rect">
            <a:avLst/>
          </a:prstGeom>
          <a:noFill/>
          <a:ln>
            <a:noFill/>
          </a:ln>
        </p:spPr>
      </p:pic>
      <p:sp>
        <p:nvSpPr>
          <p:cNvPr id="242" name="Google Shape;242;p40"/>
          <p:cNvSpPr txBox="1"/>
          <p:nvPr/>
        </p:nvSpPr>
        <p:spPr>
          <a:xfrm>
            <a:off x="247875" y="5573175"/>
            <a:ext cx="3869700" cy="11925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65% de las cajas financia los beneficios con aportes previsionales de los afiliados, resguardando como prioridad la cobertura de jubilaciones y pensiones. </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3" name="Google Shape;243;p40"/>
          <p:cNvSpPr txBox="1"/>
          <p:nvPr/>
        </p:nvSpPr>
        <p:spPr>
          <a:xfrm>
            <a:off x="4530650" y="5573175"/>
            <a:ext cx="3745800" cy="1192500"/>
          </a:xfrm>
          <a:prstGeom prst="rect">
            <a:avLst/>
          </a:prstGeom>
          <a:solidFill>
            <a:srgbClr val="C5A76B"/>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500" b="1">
                <a:solidFill>
                  <a:srgbClr val="FFFFFF"/>
                </a:solidFill>
                <a:latin typeface="Calibri" panose="020F0502020204030204"/>
                <a:ea typeface="Calibri" panose="020F0502020204030204"/>
                <a:cs typeface="Calibri" panose="020F0502020204030204"/>
                <a:sym typeface="Calibri" panose="020F0502020204030204"/>
              </a:rPr>
              <a:t>El 26% tiene separación completa de fondos, estableciendo un aportes diferencial para el financiamiento de las prestaciones.</a:t>
            </a:r>
            <a:endParaRPr sz="1500" b="1">
              <a:solidFill>
                <a:srgbClr val="FFFFFF"/>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Préstamos</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73" name="Google Shape;273;p44"/>
          <p:cNvPicPr preferRelativeResize="0"/>
          <p:nvPr/>
        </p:nvPicPr>
        <p:blipFill rotWithShape="1">
          <a:blip r:embed="rId1"/>
          <a:srcRect l="14360" r="12705"/>
          <a:stretch>
            <a:fillRect/>
          </a:stretch>
        </p:blipFill>
        <p:spPr>
          <a:xfrm>
            <a:off x="206600" y="1129750"/>
            <a:ext cx="3910975" cy="2638425"/>
          </a:xfrm>
          <a:prstGeom prst="rect">
            <a:avLst/>
          </a:prstGeom>
          <a:noFill/>
          <a:ln>
            <a:noFill/>
          </a:ln>
        </p:spPr>
      </p:pic>
      <p:sp>
        <p:nvSpPr>
          <p:cNvPr id="274" name="Google Shape;274;p44"/>
          <p:cNvSpPr txBox="1"/>
          <p:nvPr/>
        </p:nvSpPr>
        <p:spPr>
          <a:xfrm>
            <a:off x="137675" y="4321375"/>
            <a:ext cx="4048800" cy="23136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panose="020B0604020202020204"/>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Principales líneas de préstamos personales</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destinadas al equipamiento del estudio o consultorio profesional;</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destinadas a capacitación;</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equipamiento o actualización tecnológica;</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por motivos vacacionales;</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por inundaciones u otras inclemencias meteorológicas;</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rgbClr val="000000"/>
              </a:buClr>
              <a:buSzPts val="1100"/>
              <a:buFont typeface="Arial" panose="020B0604020202020204"/>
              <a:buNone/>
            </a:pPr>
            <a:r>
              <a:rPr lang="en-US" sz="1500">
                <a:solidFill>
                  <a:srgbClr val="32348C"/>
                </a:solidFill>
                <a:latin typeface="Calibri" panose="020F0502020204030204"/>
                <a:ea typeface="Calibri" panose="020F0502020204030204"/>
                <a:cs typeface="Calibri" panose="020F0502020204030204"/>
                <a:sym typeface="Calibri" panose="020F0502020204030204"/>
              </a:rPr>
              <a:t>- líneas especiales de préstamos para jubilados y pensionados;</a:t>
            </a:r>
            <a:endParaRPr sz="1200">
              <a:solidFill>
                <a:srgbClr val="32348C"/>
              </a:solidFill>
            </a:endParaRPr>
          </a:p>
          <a:p>
            <a:pPr marL="0" lvl="0" indent="0" algn="l" rtl="0">
              <a:spcBef>
                <a:spcPts val="0"/>
              </a:spcBef>
              <a:spcAft>
                <a:spcPts val="0"/>
              </a:spcAft>
              <a:buNone/>
            </a:pPr>
          </a:p>
        </p:txBody>
      </p:sp>
      <p:sp>
        <p:nvSpPr>
          <p:cNvPr id="275" name="Google Shape;275;p44"/>
          <p:cNvSpPr txBox="1"/>
          <p:nvPr/>
        </p:nvSpPr>
        <p:spPr>
          <a:xfrm>
            <a:off x="5060425" y="1981200"/>
            <a:ext cx="3745800" cy="11706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rgbClr val="C5A76B"/>
                </a:solidFill>
                <a:latin typeface="Calibri" panose="020F0502020204030204"/>
                <a:ea typeface="Calibri" panose="020F0502020204030204"/>
                <a:cs typeface="Calibri" panose="020F0502020204030204"/>
                <a:sym typeface="Calibri" panose="020F0502020204030204"/>
              </a:rPr>
              <a:t>El 82% de las Cajas otorgan préstamos personales, que pueden estar orientados a diferentes destinos.</a:t>
            </a:r>
            <a:endParaRPr lang="en-US" sz="1500" b="1">
              <a:solidFill>
                <a:srgbClr val="C5A76B"/>
              </a:solidFill>
              <a:latin typeface="Calibri" panose="020F0502020204030204"/>
              <a:ea typeface="Calibri" panose="020F0502020204030204"/>
              <a:cs typeface="Calibri" panose="020F0502020204030204"/>
              <a:sym typeface="Calibri" panose="020F0502020204030204"/>
            </a:endParaRPr>
          </a:p>
        </p:txBody>
      </p:sp>
      <p:sp>
        <p:nvSpPr>
          <p:cNvPr id="276" name="Google Shape;276;p44"/>
          <p:cNvSpPr/>
          <p:nvPr/>
        </p:nvSpPr>
        <p:spPr>
          <a:xfrm>
            <a:off x="4371863" y="2408088"/>
            <a:ext cx="564600" cy="316800"/>
          </a:xfrm>
          <a:prstGeom prst="rightArrow">
            <a:avLst>
              <a:gd name="adj1" fmla="val 50000"/>
              <a:gd name="adj2" fmla="val 50000"/>
            </a:avLst>
          </a:prstGeom>
          <a:solidFill>
            <a:srgbClr val="3234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44"/>
          <p:cNvSpPr txBox="1"/>
          <p:nvPr/>
        </p:nvSpPr>
        <p:spPr>
          <a:xfrm>
            <a:off x="4572000" y="4321375"/>
            <a:ext cx="4048800" cy="23136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Otras líneas de préstamos: </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23850" algn="just" rtl="0">
              <a:lnSpc>
                <a:spcPct val="115000"/>
              </a:lnSpc>
              <a:spcBef>
                <a:spcPts val="0"/>
              </a:spcBef>
              <a:spcAft>
                <a:spcPts val="0"/>
              </a:spcAft>
              <a:buClr>
                <a:srgbClr val="32348C"/>
              </a:buClr>
              <a:buSzPts val="1500"/>
              <a:buFont typeface="Calibri" panose="020F0502020204030204"/>
              <a:buChar char="●"/>
            </a:pPr>
            <a:r>
              <a:rPr lang="en-US" sz="1500">
                <a:solidFill>
                  <a:srgbClr val="32348C"/>
                </a:solidFill>
                <a:latin typeface="Calibri" panose="020F0502020204030204"/>
                <a:ea typeface="Calibri" panose="020F0502020204030204"/>
                <a:cs typeface="Calibri" panose="020F0502020204030204"/>
                <a:sym typeface="Calibri" panose="020F0502020204030204"/>
              </a:rPr>
              <a:t>ex-combatientes de Malvinas </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23850" algn="just" rtl="0">
              <a:lnSpc>
                <a:spcPct val="115000"/>
              </a:lnSpc>
              <a:spcBef>
                <a:spcPts val="0"/>
              </a:spcBef>
              <a:spcAft>
                <a:spcPts val="0"/>
              </a:spcAft>
              <a:buClr>
                <a:srgbClr val="32348C"/>
              </a:buClr>
              <a:buSzPts val="1500"/>
              <a:buFont typeface="Calibri" panose="020F0502020204030204"/>
              <a:buChar char="●"/>
            </a:pPr>
            <a:r>
              <a:rPr lang="en-US" sz="1500">
                <a:solidFill>
                  <a:srgbClr val="32348C"/>
                </a:solidFill>
                <a:latin typeface="Calibri" panose="020F0502020204030204"/>
                <a:ea typeface="Calibri" panose="020F0502020204030204"/>
                <a:cs typeface="Calibri" panose="020F0502020204030204"/>
                <a:sym typeface="Calibri" panose="020F0502020204030204"/>
              </a:rPr>
              <a:t>abogados discapacitados</a:t>
            </a:r>
            <a:endParaRPr sz="15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23850" algn="just" rtl="0">
              <a:lnSpc>
                <a:spcPct val="115000"/>
              </a:lnSpc>
              <a:spcBef>
                <a:spcPts val="0"/>
              </a:spcBef>
              <a:spcAft>
                <a:spcPts val="0"/>
              </a:spcAft>
              <a:buClr>
                <a:srgbClr val="32348C"/>
              </a:buClr>
              <a:buSzPts val="1500"/>
              <a:buFont typeface="Calibri" panose="020F0502020204030204"/>
              <a:buChar char="●"/>
            </a:pPr>
            <a:r>
              <a:rPr lang="en-US" sz="1500">
                <a:solidFill>
                  <a:srgbClr val="32348C"/>
                </a:solidFill>
                <a:latin typeface="Calibri" panose="020F0502020204030204"/>
                <a:ea typeface="Calibri" panose="020F0502020204030204"/>
                <a:cs typeface="Calibri" panose="020F0502020204030204"/>
                <a:sym typeface="Calibri" panose="020F0502020204030204"/>
              </a:rPr>
              <a:t>préstamos con garantía hipotecaria para adquisición o reforma de vivienda.</a:t>
            </a:r>
            <a:endParaRPr sz="1200">
              <a:solidFill>
                <a:schemeClr val="dk1"/>
              </a:solidFill>
            </a:endParaRPr>
          </a:p>
          <a:p>
            <a:pPr marL="0" marR="0" lvl="0" indent="0" algn="just" rtl="0">
              <a:lnSpc>
                <a:spcPct val="115000"/>
              </a:lnSpc>
              <a:spcBef>
                <a:spcPts val="0"/>
              </a:spcBef>
              <a:spcAft>
                <a:spcPts val="0"/>
              </a:spcAft>
              <a:buNone/>
            </a:pPr>
            <a:endParaRPr sz="1200">
              <a:solidFill>
                <a:schemeClr val="dk1"/>
              </a:solidFill>
            </a:endParaRPr>
          </a:p>
          <a:p>
            <a:pPr marL="0" lvl="0" indent="0" algn="l" rtl="0">
              <a:spcBef>
                <a:spcPts val="0"/>
              </a:spcBef>
              <a:spcAft>
                <a:spcPts val="0"/>
              </a:spcAft>
              <a:buNone/>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281" name="Shape 281"/>
        <p:cNvGrpSpPr/>
        <p:nvPr/>
      </p:nvGrpSpPr>
      <p:grpSpPr>
        <a:xfrm>
          <a:off x="0" y="0"/>
          <a:ext cx="0" cy="0"/>
          <a:chOff x="0" y="0"/>
          <a:chExt cx="0" cy="0"/>
        </a:xfrm>
      </p:grpSpPr>
      <p:sp>
        <p:nvSpPr>
          <p:cNvPr id="282" name="Google Shape;282;p45"/>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Requisitos de acceso a las prestaciones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83" name="Google Shape;283;p45"/>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7" name="Shape 77"/>
        <p:cNvGrpSpPr/>
        <p:nvPr/>
      </p:nvGrpSpPr>
      <p:grpSpPr>
        <a:xfrm>
          <a:off x="0" y="0"/>
          <a:ext cx="0" cy="0"/>
          <a:chOff x="0" y="0"/>
          <a:chExt cx="0" cy="0"/>
        </a:xfrm>
      </p:grpSpPr>
      <p:graphicFrame>
        <p:nvGraphicFramePr>
          <p:cNvPr id="78" name="Google Shape;78;p17"/>
          <p:cNvGraphicFramePr/>
          <p:nvPr/>
        </p:nvGraphicFramePr>
        <p:xfrm>
          <a:off x="609600" y="2160587"/>
          <a:ext cx="7211375" cy="3664225"/>
        </p:xfrm>
        <a:graphic>
          <a:graphicData uri="http://schemas.openxmlformats.org/drawingml/2006/table">
            <a:tbl>
              <a:tblPr>
                <a:noFill/>
                <a:tableStyleId>{9FCF6179-625D-4FE9-A89B-B7072C00C67C}</a:tableStyleId>
              </a:tblPr>
              <a:tblGrid>
                <a:gridCol w="1803300"/>
                <a:gridCol w="1801475"/>
                <a:gridCol w="1803300"/>
                <a:gridCol w="1803300"/>
              </a:tblGrid>
              <a:tr h="1588250">
                <a:tc>
                  <a:txBody>
                    <a:bodyPr>
                      <a:spAutoFit/>
                    </a:bodyPr>
                    <a:lstStyle/>
                    <a:p>
                      <a:pPr marL="0" marR="0" lvl="0" indent="0" algn="l" rtl="0">
                        <a:lnSpc>
                          <a:spcPct val="100000"/>
                        </a:lnSpc>
                        <a:spcBef>
                          <a:spcPts val="0"/>
                        </a:spcBef>
                        <a:spcAft>
                          <a:spcPts val="0"/>
                        </a:spcAft>
                        <a:buClr>
                          <a:srgbClr val="FFFFFF"/>
                        </a:buClr>
                        <a:buSzPts val="1800"/>
                        <a:buFont typeface="Calibri" panose="020F0502020204030204"/>
                        <a:buNone/>
                      </a:pPr>
                      <a:r>
                        <a:rPr lang="en-US" sz="1800" b="1" i="0" u="none" strike="noStrike" cap="none">
                          <a:solidFill>
                            <a:srgbClr val="FFFFFF"/>
                          </a:solidFill>
                          <a:latin typeface="Calibri" panose="020F0502020204030204"/>
                          <a:ea typeface="Calibri" panose="020F0502020204030204"/>
                          <a:cs typeface="Calibri" panose="020F0502020204030204"/>
                          <a:sym typeface="Calibri" panose="020F0502020204030204"/>
                        </a:rPr>
                        <a:t>Etapas de desarrollo</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b="1" i="0" u="none" strike="noStrike" cap="none">
                          <a:solidFill>
                            <a:srgbClr val="000000"/>
                          </a:solidFill>
                          <a:latin typeface="Calibri" panose="020F0502020204030204"/>
                          <a:ea typeface="Calibri" panose="020F0502020204030204"/>
                          <a:cs typeface="Calibri" panose="020F0502020204030204"/>
                          <a:sym typeface="Calibri" panose="020F0502020204030204"/>
                        </a:rPr>
                        <a:t>De gestación y desarrollo</a:t>
                      </a:r>
                      <a:endParaRPr>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b="1" i="0" u="none">
                        <a:solidFill>
                          <a:srgbClr val="000000"/>
                        </a:solidFill>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b="1" i="0" u="none">
                          <a:solidFill>
                            <a:srgbClr val="000000"/>
                          </a:solidFill>
                          <a:latin typeface="Calibri" panose="020F0502020204030204"/>
                          <a:ea typeface="Calibri" panose="020F0502020204030204"/>
                          <a:cs typeface="Calibri" panose="020F0502020204030204"/>
                          <a:sym typeface="Calibri" panose="020F0502020204030204"/>
                        </a:rPr>
                        <a:t>De afianzamiento y expansión</a:t>
                      </a:r>
                      <a:endParaRPr>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b="1" i="0" u="none">
                        <a:solidFill>
                          <a:srgbClr val="000000"/>
                        </a:solidFill>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b="1" i="0" u="none">
                          <a:solidFill>
                            <a:srgbClr val="000000"/>
                          </a:solidFill>
                          <a:latin typeface="Calibri" panose="020F0502020204030204"/>
                          <a:ea typeface="Calibri" panose="020F0502020204030204"/>
                          <a:cs typeface="Calibri" panose="020F0502020204030204"/>
                          <a:sym typeface="Calibri" panose="020F0502020204030204"/>
                        </a:rPr>
                        <a:t>De madurez y revisión</a:t>
                      </a:r>
                      <a:endParaRPr>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b="1" i="0" u="none">
                        <a:solidFill>
                          <a:srgbClr val="000000"/>
                        </a:solidFill>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854550">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Ubicación temporal</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9D8CC"/>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entre los años 1940 y 1979</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9D8CC"/>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1980 y 1999 </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9D8CC"/>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2000 hasta la actualidad, </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9D8CC"/>
                    </a:solidFill>
                  </a:tcPr>
                </a:tc>
              </a:tr>
              <a:tr h="1221425">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 de Cajas según su creación</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CECE7"/>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altLang="en-US" sz="1800" i="0" u="none">
                          <a:solidFill>
                            <a:srgbClr val="000000"/>
                          </a:solidFill>
                          <a:latin typeface="Calibri" panose="020F0502020204030204"/>
                          <a:ea typeface="Calibri" panose="020F0502020204030204"/>
                          <a:cs typeface="Calibri" panose="020F0502020204030204"/>
                          <a:sym typeface="Calibri" panose="020F0502020204030204"/>
                        </a:rPr>
                        <a:t>4</a:t>
                      </a:r>
                      <a:r>
                        <a:rPr lang="en-US" sz="1800" i="0" u="none">
                          <a:solidFill>
                            <a:srgbClr val="000000"/>
                          </a:solidFill>
                          <a:latin typeface="Calibri" panose="020F0502020204030204"/>
                          <a:ea typeface="Calibri" panose="020F0502020204030204"/>
                          <a:cs typeface="Calibri" panose="020F0502020204030204"/>
                          <a:sym typeface="Calibri" panose="020F0502020204030204"/>
                        </a:rPr>
                        <a:t>1</a:t>
                      </a:r>
                      <a:r>
                        <a:rPr lang="en-US" altLang="en-US" sz="1800" i="0" u="none">
                          <a:solidFill>
                            <a:srgbClr val="000000"/>
                          </a:solidFill>
                          <a:latin typeface="Calibri" panose="020F0502020204030204"/>
                          <a:ea typeface="Calibri" panose="020F0502020204030204"/>
                          <a:cs typeface="Calibri" panose="020F0502020204030204"/>
                          <a:sym typeface="Calibri" panose="020F0502020204030204"/>
                        </a:rPr>
                        <a:t>,55</a:t>
                      </a:r>
                      <a:r>
                        <a:rPr lang="en-US" sz="1800" i="0" u="none">
                          <a:solidFill>
                            <a:srgbClr val="000000"/>
                          </a:solidFill>
                          <a:latin typeface="Calibri" panose="020F0502020204030204"/>
                          <a:ea typeface="Calibri" panose="020F0502020204030204"/>
                          <a:cs typeface="Calibri" panose="020F0502020204030204"/>
                          <a:sym typeface="Calibri" panose="020F0502020204030204"/>
                        </a:rPr>
                        <a:t>%</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CECE7"/>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45,</a:t>
                      </a:r>
                      <a:r>
                        <a:rPr lang="en-US" altLang="en-US" sz="1800" i="0" u="none">
                          <a:solidFill>
                            <a:srgbClr val="000000"/>
                          </a:solidFill>
                          <a:latin typeface="Calibri" panose="020F0502020204030204"/>
                          <a:ea typeface="Calibri" panose="020F0502020204030204"/>
                          <a:cs typeface="Calibri" panose="020F0502020204030204"/>
                          <a:sym typeface="Calibri" panose="020F0502020204030204"/>
                        </a:rPr>
                        <a:t>45</a:t>
                      </a:r>
                      <a:r>
                        <a:rPr lang="en-US" sz="1800" i="0" u="none">
                          <a:solidFill>
                            <a:srgbClr val="000000"/>
                          </a:solidFill>
                          <a:latin typeface="Calibri" panose="020F0502020204030204"/>
                          <a:ea typeface="Calibri" panose="020F0502020204030204"/>
                          <a:cs typeface="Calibri" panose="020F0502020204030204"/>
                          <a:sym typeface="Calibri" panose="020F0502020204030204"/>
                        </a:rPr>
                        <a:t>%</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CECE7"/>
                    </a:solidFill>
                  </a:tcPr>
                </a:tc>
                <a:tc>
                  <a:txBody>
                    <a:bodyPr>
                      <a:spAutoFit/>
                    </a:bodyPr>
                    <a:lstStyle/>
                    <a:p>
                      <a:pPr marL="0" marR="0" lvl="0" indent="0" algn="l" rtl="0">
                        <a:lnSpc>
                          <a:spcPct val="100000"/>
                        </a:lnSpc>
                        <a:spcBef>
                          <a:spcPts val="0"/>
                        </a:spcBef>
                        <a:spcAft>
                          <a:spcPts val="0"/>
                        </a:spcAft>
                        <a:buClr>
                          <a:srgbClr val="000000"/>
                        </a:buClr>
                        <a:buSzPts val="1800"/>
                        <a:buFont typeface="Calibri" panose="020F0502020204030204"/>
                        <a:buNone/>
                      </a:pPr>
                      <a:r>
                        <a:rPr lang="en-US" sz="1800" i="0" u="none">
                          <a:solidFill>
                            <a:srgbClr val="000000"/>
                          </a:solidFill>
                          <a:latin typeface="Calibri" panose="020F0502020204030204"/>
                          <a:ea typeface="Calibri" panose="020F0502020204030204"/>
                          <a:cs typeface="Calibri" panose="020F0502020204030204"/>
                          <a:sym typeface="Calibri" panose="020F0502020204030204"/>
                        </a:rPr>
                        <a:t>1</a:t>
                      </a:r>
                      <a:r>
                        <a:rPr lang="en-US" altLang="en-US" sz="1800" i="0" u="none">
                          <a:solidFill>
                            <a:srgbClr val="000000"/>
                          </a:solidFill>
                          <a:latin typeface="Calibri" panose="020F0502020204030204"/>
                          <a:ea typeface="Calibri" panose="020F0502020204030204"/>
                          <a:cs typeface="Calibri" panose="020F0502020204030204"/>
                          <a:sym typeface="Calibri" panose="020F0502020204030204"/>
                        </a:rPr>
                        <a:t>2</a:t>
                      </a:r>
                      <a:r>
                        <a:rPr lang="en-US" sz="1800" i="0" u="none">
                          <a:solidFill>
                            <a:srgbClr val="000000"/>
                          </a:solidFill>
                          <a:latin typeface="Calibri" panose="020F0502020204030204"/>
                          <a:ea typeface="Calibri" panose="020F0502020204030204"/>
                          <a:cs typeface="Calibri" panose="020F0502020204030204"/>
                          <a:sym typeface="Calibri" panose="020F0502020204030204"/>
                        </a:rPr>
                        <a:t>,</a:t>
                      </a:r>
                      <a:r>
                        <a:rPr lang="en-US" altLang="en-US" sz="1800" i="0" u="none">
                          <a:solidFill>
                            <a:srgbClr val="000000"/>
                          </a:solidFill>
                          <a:latin typeface="Calibri" panose="020F0502020204030204"/>
                          <a:ea typeface="Calibri" panose="020F0502020204030204"/>
                          <a:cs typeface="Calibri" panose="020F0502020204030204"/>
                          <a:sym typeface="Calibri" panose="020F0502020204030204"/>
                        </a:rPr>
                        <a:t>98</a:t>
                      </a:r>
                      <a:r>
                        <a:rPr lang="en-US" sz="1800" i="0" u="none">
                          <a:solidFill>
                            <a:srgbClr val="000000"/>
                          </a:solidFill>
                          <a:latin typeface="Calibri" panose="020F0502020204030204"/>
                          <a:ea typeface="Calibri" panose="020F0502020204030204"/>
                          <a:cs typeface="Calibri" panose="020F0502020204030204"/>
                          <a:sym typeface="Calibri" panose="020F0502020204030204"/>
                        </a:rPr>
                        <a:t>%</a:t>
                      </a:r>
                      <a:endParaRPr>
                        <a:latin typeface="Calibri" panose="020F0502020204030204"/>
                        <a:ea typeface="Calibri" panose="020F0502020204030204"/>
                        <a:cs typeface="Calibri" panose="020F0502020204030204"/>
                        <a:sym typeface="Calibri" panose="020F0502020204030204"/>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CECE7"/>
                    </a:solidFill>
                  </a:tcPr>
                </a:tc>
              </a:tr>
            </a:tbl>
          </a:graphicData>
        </a:graphic>
      </p:graphicFrame>
      <p:sp>
        <p:nvSpPr>
          <p:cNvPr id="79" name="Google Shape;79;p17"/>
          <p:cNvSpPr txBox="1"/>
          <p:nvPr>
            <p:ph type="title"/>
          </p:nvPr>
        </p:nvSpPr>
        <p:spPr>
          <a:xfrm>
            <a:off x="0" y="319400"/>
            <a:ext cx="6775500" cy="1068600"/>
          </a:xfrm>
          <a:prstGeom prst="rect">
            <a:avLst/>
          </a:prstGeom>
          <a:solidFill>
            <a:srgbClr val="C5A76B"/>
          </a:solidFill>
          <a:ln w="9525" cap="flat" cmpd="sng">
            <a:solidFill>
              <a:srgbClr val="32348C"/>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00"/>
              <a:buFont typeface="Calibri" panose="020F0502020204030204"/>
              <a:buNone/>
            </a:pPr>
            <a:r>
              <a:rPr lang="en-US" sz="3200">
                <a:solidFill>
                  <a:srgbClr val="32348C"/>
                </a:solidFill>
              </a:rPr>
              <a:t>Etapas del desarrollo institucional de las Cajas para Profesionales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sp>
        <p:nvSpPr>
          <p:cNvPr id="288" name="Google Shape;288;p46"/>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Requisito de edad</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289" name="Google Shape;289;p46"/>
          <p:cNvPicPr preferRelativeResize="0"/>
          <p:nvPr/>
        </p:nvPicPr>
        <p:blipFill rotWithShape="1">
          <a:blip r:embed="rId1"/>
          <a:srcRect l="10731" r="8643"/>
          <a:stretch>
            <a:fillRect/>
          </a:stretch>
        </p:blipFill>
        <p:spPr>
          <a:xfrm>
            <a:off x="151475" y="1244725"/>
            <a:ext cx="4751025" cy="3103400"/>
          </a:xfrm>
          <a:prstGeom prst="rect">
            <a:avLst/>
          </a:prstGeom>
          <a:noFill/>
          <a:ln>
            <a:noFill/>
          </a:ln>
        </p:spPr>
      </p:pic>
      <p:sp>
        <p:nvSpPr>
          <p:cNvPr id="290" name="Google Shape;290;p46"/>
          <p:cNvSpPr txBox="1"/>
          <p:nvPr/>
        </p:nvSpPr>
        <p:spPr>
          <a:xfrm>
            <a:off x="5260550" y="2861550"/>
            <a:ext cx="3621900" cy="1377000"/>
          </a:xfrm>
          <a:prstGeom prst="rect">
            <a:avLst/>
          </a:prstGeom>
          <a:solidFill>
            <a:srgbClr val="C5A76B"/>
          </a:solidFill>
          <a:ln>
            <a:noFill/>
          </a:ln>
        </p:spPr>
        <p:txBody>
          <a:bodyPr spcFirstLastPara="1" wrap="square" lIns="91425" tIns="91425" rIns="91425" bIns="91425" anchor="ctr" anchorCtr="0">
            <a:noAutofit/>
          </a:bodyPr>
          <a:lstStyle/>
          <a:p>
            <a:pPr marL="0" lvl="0" indent="546100" algn="just" rtl="0">
              <a:lnSpc>
                <a:spcPct val="150000"/>
              </a:lnSpc>
              <a:spcBef>
                <a:spcPts val="0"/>
              </a:spcBef>
              <a:spcAft>
                <a:spcPts val="0"/>
              </a:spcAft>
              <a:buClr>
                <a:schemeClr val="dk1"/>
              </a:buClr>
              <a:buSzPts val="1100"/>
              <a:buFont typeface="Arial" panose="020B0604020202020204"/>
              <a:buNone/>
            </a:pPr>
            <a:endParaRPr sz="1200">
              <a:solidFill>
                <a:schemeClr val="dk1"/>
              </a:solidFill>
            </a:endParaRPr>
          </a:p>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resto, en su amplia mayoría, coinciden en exigir 65 años (88,33%), mientras que 8 Cajas (10,38%%) exigen 60 y 1 Caja exige 63 años (1,29%).</a:t>
            </a:r>
            <a:endParaRPr sz="1200">
              <a:solidFill>
                <a:schemeClr val="dk1"/>
              </a:solidFill>
            </a:endParaRPr>
          </a:p>
          <a:p>
            <a:pPr marL="0" lvl="0" indent="0" algn="l" rtl="0">
              <a:spcBef>
                <a:spcPts val="0"/>
              </a:spcBef>
              <a:spcAft>
                <a:spcPts val="0"/>
              </a:spcAft>
              <a:buNone/>
            </a:pPr>
          </a:p>
        </p:txBody>
      </p:sp>
      <p:sp>
        <p:nvSpPr>
          <p:cNvPr id="291" name="Google Shape;291;p46"/>
          <p:cNvSpPr txBox="1"/>
          <p:nvPr/>
        </p:nvSpPr>
        <p:spPr>
          <a:xfrm>
            <a:off x="441600" y="4982375"/>
            <a:ext cx="8468400" cy="1597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Clr>
                <a:srgbClr val="000000"/>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La homogeneización del requisito de edad, sin distinción de género resulta técnicamente más adecuada, puesto que ya no se justifica mantener una diferencia de edad entre el hombre y la mujer, principalmente teniendo presente la mayor expectativa de vida de la mujer, así como la total inserción de la mujer en el ejercicio profesional.</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292" name="Google Shape;292;p46"/>
          <p:cNvSpPr txBox="1"/>
          <p:nvPr/>
        </p:nvSpPr>
        <p:spPr>
          <a:xfrm>
            <a:off x="5260550" y="1244725"/>
            <a:ext cx="3621900" cy="1377000"/>
          </a:xfrm>
          <a:prstGeom prst="rect">
            <a:avLst/>
          </a:prstGeom>
          <a:solidFill>
            <a:srgbClr val="B05C05"/>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Una sola Caja exige 65 años para los hombres y 60 para las mujeres (Sistema de Previsión Médica de Chaco - SIDEPREME).</a:t>
            </a:r>
            <a:endParaRPr lang="en-US" sz="1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Requisito de años de aportes</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298" name="Google Shape;298;p47"/>
          <p:cNvSpPr txBox="1"/>
          <p:nvPr/>
        </p:nvSpPr>
        <p:spPr>
          <a:xfrm>
            <a:off x="297600" y="1112725"/>
            <a:ext cx="8323200" cy="10053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En cuanto al requisito de años de aportes, encontramos una gran divergencia de criterios legales. </a:t>
            </a:r>
            <a:endParaRPr sz="1800"/>
          </a:p>
        </p:txBody>
      </p:sp>
      <p:pic>
        <p:nvPicPr>
          <p:cNvPr id="299" name="Google Shape;299;p47"/>
          <p:cNvPicPr preferRelativeResize="0"/>
          <p:nvPr/>
        </p:nvPicPr>
        <p:blipFill>
          <a:blip r:embed="rId1"/>
          <a:stretch>
            <a:fillRect/>
          </a:stretch>
        </p:blipFill>
        <p:spPr>
          <a:xfrm>
            <a:off x="517975" y="2038050"/>
            <a:ext cx="6794476" cy="2918825"/>
          </a:xfrm>
          <a:prstGeom prst="rect">
            <a:avLst/>
          </a:prstGeom>
          <a:noFill/>
          <a:ln>
            <a:noFill/>
          </a:ln>
        </p:spPr>
      </p:pic>
      <p:sp>
        <p:nvSpPr>
          <p:cNvPr id="300" name="Google Shape;300;p47"/>
          <p:cNvSpPr txBox="1"/>
          <p:nvPr/>
        </p:nvSpPr>
        <p:spPr>
          <a:xfrm>
            <a:off x="2871850" y="5043900"/>
            <a:ext cx="3022200" cy="16047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Requieren mínimo de 35 años de aportes</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4500" b="1">
                <a:solidFill>
                  <a:srgbClr val="C5A76B"/>
                </a:solidFill>
                <a:latin typeface="Calibri" panose="020F0502020204030204"/>
                <a:ea typeface="Calibri" panose="020F0502020204030204"/>
                <a:cs typeface="Calibri" panose="020F0502020204030204"/>
                <a:sym typeface="Calibri" panose="020F0502020204030204"/>
              </a:rPr>
              <a:t>16,88%</a:t>
            </a:r>
            <a:endParaRPr sz="1800" b="1">
              <a:solidFill>
                <a:srgbClr val="C5A76B"/>
              </a:solidFill>
              <a:latin typeface="Calibri" panose="020F0502020204030204"/>
              <a:ea typeface="Calibri" panose="020F0502020204030204"/>
              <a:cs typeface="Calibri" panose="020F0502020204030204"/>
              <a:sym typeface="Calibri" panose="020F0502020204030204"/>
            </a:endParaRPr>
          </a:p>
        </p:txBody>
      </p:sp>
      <p:sp>
        <p:nvSpPr>
          <p:cNvPr id="301" name="Google Shape;301;p47"/>
          <p:cNvSpPr txBox="1"/>
          <p:nvPr/>
        </p:nvSpPr>
        <p:spPr>
          <a:xfrm>
            <a:off x="5983300" y="5043900"/>
            <a:ext cx="2864400" cy="16047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No establecen como requisito que el afiliado haya cumplimentado un mínimo de cotizaciones al sistema </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 </a:t>
            </a:r>
            <a:r>
              <a:rPr lang="en-US" sz="4500" b="1">
                <a:solidFill>
                  <a:srgbClr val="32348C"/>
                </a:solidFill>
                <a:latin typeface="Calibri" panose="020F0502020204030204"/>
                <a:ea typeface="Calibri" panose="020F0502020204030204"/>
                <a:cs typeface="Calibri" panose="020F0502020204030204"/>
                <a:sym typeface="Calibri" panose="020F0502020204030204"/>
              </a:rPr>
              <a:t>7,79%</a:t>
            </a:r>
            <a:endParaRPr sz="4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02" name="Google Shape;302;p47"/>
          <p:cNvSpPr txBox="1"/>
          <p:nvPr/>
        </p:nvSpPr>
        <p:spPr>
          <a:xfrm>
            <a:off x="152500" y="5043900"/>
            <a:ext cx="2630100" cy="1604700"/>
          </a:xfrm>
          <a:prstGeom prst="rect">
            <a:avLst/>
          </a:prstGeom>
          <a:solidFill>
            <a:srgbClr val="B05C0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Requiere mínimo de 30 años de aportes</a:t>
            </a:r>
            <a:endParaRPr sz="1800" b="1">
              <a:solidFill>
                <a:srgbClr val="FFFFFF"/>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4500" b="1">
                <a:solidFill>
                  <a:srgbClr val="FFFFFF"/>
                </a:solidFill>
                <a:latin typeface="Calibri" panose="020F0502020204030204"/>
                <a:ea typeface="Calibri" panose="020F0502020204030204"/>
                <a:cs typeface="Calibri" panose="020F0502020204030204"/>
                <a:sym typeface="Calibri" panose="020F0502020204030204"/>
              </a:rPr>
              <a:t>66,23%</a:t>
            </a: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306" name="Shape 306"/>
        <p:cNvGrpSpPr/>
        <p:nvPr/>
      </p:nvGrpSpPr>
      <p:grpSpPr>
        <a:xfrm>
          <a:off x="0" y="0"/>
          <a:ext cx="0" cy="0"/>
          <a:chOff x="0" y="0"/>
          <a:chExt cx="0" cy="0"/>
        </a:xfrm>
      </p:grpSpPr>
      <p:sp>
        <p:nvSpPr>
          <p:cNvPr id="307" name="Google Shape;307;p48"/>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Determinación del beneficio</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308" name="Google Shape;308;p48"/>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Determinación del beneficio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14" name="Google Shape;314;p49"/>
          <p:cNvSpPr txBox="1"/>
          <p:nvPr/>
        </p:nvSpPr>
        <p:spPr>
          <a:xfrm>
            <a:off x="152400" y="1856400"/>
            <a:ext cx="8468400" cy="4048500"/>
          </a:xfrm>
          <a:prstGeom prst="rect">
            <a:avLst/>
          </a:prstGeom>
          <a:noFill/>
          <a:ln>
            <a:noFill/>
          </a:ln>
        </p:spPr>
        <p:txBody>
          <a:bodyPr spcFirstLastPara="1" wrap="square" lIns="91425" tIns="91425" rIns="91425" bIns="91425" anchor="ctr" anchorCtr="0">
            <a:noAutofit/>
          </a:bodyPr>
          <a:lstStyle/>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la ley determina el monto del haber en unidades de medida, cuya determinación y actualización periódica se le atribuye a los órganos de gobierno (11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la ley atribuye al Directorio la determinación del monto del haber, en función del informe técnico actuarial, informe de evolución de la recaudación, informe técnico de la sindicatura, etc. (10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la ley atribuye al Directorio la formulación de una propuesta -con respaldo técnico- a la Asamblea, y ésta decide (10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haber determinado por ley (beneficio definido) y actualizado por criterios de movilidad (6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acumulación de puntos por semestre de permanencia en el sistema. Valor del punto fijado por el directorio que se multiplica por la cantidad de puntos (5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definición de haberes y aportes por categoría. El beneficiario percibe en función a lo aportado en cada categoría (7 casos);</a:t>
            </a:r>
            <a:endParaRPr sz="1600">
              <a:solidFill>
                <a:schemeClr val="dk1"/>
              </a:solidFill>
            </a:endParaRPr>
          </a:p>
          <a:p>
            <a:pPr marL="0" lvl="0" indent="0" algn="just" rtl="0">
              <a:lnSpc>
                <a:spcPct val="150000"/>
              </a:lnSpc>
              <a:spcBef>
                <a:spcPts val="0"/>
              </a:spcBef>
              <a:spcAft>
                <a:spcPts val="0"/>
              </a:spcAft>
              <a:buNone/>
            </a:pP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15" name="Google Shape;315;p49"/>
          <p:cNvSpPr txBox="1"/>
          <p:nvPr/>
        </p:nvSpPr>
        <p:spPr>
          <a:xfrm>
            <a:off x="289200" y="1112700"/>
            <a:ext cx="8331600" cy="743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Existen criterios divergentes respecto del modo de determinar el monto del haber jubilatorio. Sistematizamos las respuestas más frecuentes: </a:t>
            </a:r>
            <a:endParaRPr sz="1200">
              <a:solidFill>
                <a:schemeClr val="dk1"/>
              </a:solidFill>
            </a:endParaRPr>
          </a:p>
          <a:p>
            <a:pPr marL="0" lvl="0" indent="0" algn="l" rtl="0">
              <a:spcBef>
                <a:spcPts val="0"/>
              </a:spcBef>
              <a:spcAft>
                <a:spcPts val="0"/>
              </a:spcAft>
              <a:buNone/>
            </a:pPr>
          </a:p>
        </p:txBody>
      </p:sp>
      <p:sp>
        <p:nvSpPr>
          <p:cNvPr id="316" name="Google Shape;316;p49"/>
          <p:cNvSpPr txBox="1"/>
          <p:nvPr/>
        </p:nvSpPr>
        <p:spPr>
          <a:xfrm>
            <a:off x="378750" y="5687600"/>
            <a:ext cx="8152500" cy="906000"/>
          </a:xfrm>
          <a:prstGeom prst="rect">
            <a:avLst/>
          </a:prstGeom>
          <a:solidFill>
            <a:srgbClr val="B05C0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rPr>
              <a:t>Tienen en común que existe un criterio decisor atribuido por la ley a los órganos deliberativos, integrados por los propios beneficiarios. Se trata de sistemas de beneficio y contribución definida.</a:t>
            </a:r>
            <a:endParaRPr sz="1500" b="1">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20" name="Shape 320"/>
        <p:cNvGrpSpPr/>
        <p:nvPr/>
      </p:nvGrpSpPr>
      <p:grpSpPr>
        <a:xfrm>
          <a:off x="0" y="0"/>
          <a:ext cx="0" cy="0"/>
          <a:chOff x="0" y="0"/>
          <a:chExt cx="0" cy="0"/>
        </a:xfrm>
      </p:grpSpPr>
      <p:sp>
        <p:nvSpPr>
          <p:cNvPr id="321" name="Google Shape;321;p50"/>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Determinación del beneficio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22" name="Google Shape;322;p50"/>
          <p:cNvSpPr txBox="1"/>
          <p:nvPr/>
        </p:nvSpPr>
        <p:spPr>
          <a:xfrm>
            <a:off x="289200" y="1964200"/>
            <a:ext cx="7508100" cy="1654800"/>
          </a:xfrm>
          <a:prstGeom prst="rect">
            <a:avLst/>
          </a:prstGeom>
          <a:noFill/>
          <a:ln>
            <a:noFill/>
          </a:ln>
        </p:spPr>
        <p:txBody>
          <a:bodyPr spcFirstLastPara="1" wrap="square" lIns="91425" tIns="91425" rIns="91425" bIns="91425" anchor="ctr" anchorCtr="0">
            <a:noAutofit/>
          </a:bodyPr>
          <a:lstStyle/>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el fondo acumulado y capitalizado en la cuenta individual dividido por la cantidad de períodos de sobrevida estimados (7 casos);</a:t>
            </a:r>
            <a:endParaRPr sz="1600">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30200" algn="just" rtl="0">
              <a:lnSpc>
                <a:spcPct val="115000"/>
              </a:lnSpc>
              <a:spcBef>
                <a:spcPts val="0"/>
              </a:spcBef>
              <a:spcAft>
                <a:spcPts val="0"/>
              </a:spcAft>
              <a:buClr>
                <a:srgbClr val="32348C"/>
              </a:buClr>
              <a:buSzPts val="1600"/>
              <a:buFont typeface="Calibri" panose="020F0502020204030204"/>
              <a:buChar char="●"/>
            </a:pPr>
            <a:r>
              <a:rPr lang="en-US" sz="1600">
                <a:solidFill>
                  <a:srgbClr val="32348C"/>
                </a:solidFill>
                <a:latin typeface="Calibri" panose="020F0502020204030204"/>
                <a:ea typeface="Calibri" panose="020F0502020204030204"/>
                <a:cs typeface="Calibri" panose="020F0502020204030204"/>
                <a:sym typeface="Calibri" panose="020F0502020204030204"/>
              </a:rPr>
              <a:t>cálculo actuarial que relaciona el saldo de la cuenta individual, la expectativa de vida y la edad de los posibles beneficiarios con derecho a pensión (6 casos);</a:t>
            </a: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23" name="Google Shape;323;p50"/>
          <p:cNvSpPr txBox="1"/>
          <p:nvPr/>
        </p:nvSpPr>
        <p:spPr>
          <a:xfrm>
            <a:off x="289200" y="1112700"/>
            <a:ext cx="8331600" cy="743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Existen criterios divergentes respecto del modo de determinar el monto del haber jubilatorio. Sistematizamos las respuestas más frecuentes: </a:t>
            </a:r>
            <a:endParaRPr sz="1200">
              <a:solidFill>
                <a:schemeClr val="dk1"/>
              </a:solidFill>
            </a:endParaRPr>
          </a:p>
          <a:p>
            <a:pPr marL="0" lvl="0" indent="0" algn="l" rtl="0">
              <a:spcBef>
                <a:spcPts val="0"/>
              </a:spcBef>
              <a:spcAft>
                <a:spcPts val="0"/>
              </a:spcAft>
              <a:buNone/>
            </a:pPr>
          </a:p>
        </p:txBody>
      </p:sp>
      <p:sp>
        <p:nvSpPr>
          <p:cNvPr id="324" name="Google Shape;324;p50"/>
          <p:cNvSpPr txBox="1"/>
          <p:nvPr/>
        </p:nvSpPr>
        <p:spPr>
          <a:xfrm>
            <a:off x="378750" y="5687600"/>
            <a:ext cx="8152500" cy="9060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chemeClr val="lt1"/>
                </a:solidFill>
              </a:rPr>
              <a:t>Se identifican con sistemas que implementan la capitalización de los aportes ingresados.</a:t>
            </a:r>
            <a:endParaRPr sz="1500" b="1">
              <a:solidFill>
                <a:schemeClr val="lt1"/>
              </a:solidFill>
            </a:endParaRPr>
          </a:p>
          <a:p>
            <a:pPr marL="0" lvl="0" indent="0" algn="l" rtl="0">
              <a:spcBef>
                <a:spcPts val="0"/>
              </a:spcBef>
              <a:spcAft>
                <a:spcPts val="0"/>
              </a:spcAft>
              <a:buNone/>
            </a:pPr>
            <a:endParaRPr sz="1500" b="1">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Haber complementario</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330" name="Google Shape;330;p51"/>
          <p:cNvPicPr preferRelativeResize="0"/>
          <p:nvPr/>
        </p:nvPicPr>
        <p:blipFill>
          <a:blip r:embed="rId1"/>
          <a:stretch>
            <a:fillRect/>
          </a:stretch>
        </p:blipFill>
        <p:spPr>
          <a:xfrm>
            <a:off x="1246738" y="1281225"/>
            <a:ext cx="6760676" cy="3302825"/>
          </a:xfrm>
          <a:prstGeom prst="rect">
            <a:avLst/>
          </a:prstGeom>
          <a:noFill/>
          <a:ln>
            <a:noFill/>
          </a:ln>
        </p:spPr>
      </p:pic>
      <p:sp>
        <p:nvSpPr>
          <p:cNvPr id="331" name="Google Shape;331;p51"/>
          <p:cNvSpPr txBox="1"/>
          <p:nvPr/>
        </p:nvSpPr>
        <p:spPr>
          <a:xfrm>
            <a:off x="688550" y="5161400"/>
            <a:ext cx="3126000" cy="14874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500" b="1">
                <a:solidFill>
                  <a:schemeClr val="lt1"/>
                </a:solidFill>
              </a:rPr>
              <a:t>42,22% Existe una proporcionalidad directa entre el aporte ingresado en exceso y el complemento reconocido.</a:t>
            </a:r>
            <a:r>
              <a:rPr lang="en-US" sz="1200" b="1">
                <a:solidFill>
                  <a:schemeClr val="dk1"/>
                </a:solidFill>
              </a:rPr>
              <a:t> </a:t>
            </a:r>
            <a:endParaRPr b="1"/>
          </a:p>
        </p:txBody>
      </p:sp>
      <p:sp>
        <p:nvSpPr>
          <p:cNvPr id="332" name="Google Shape;332;p51"/>
          <p:cNvSpPr txBox="1"/>
          <p:nvPr/>
        </p:nvSpPr>
        <p:spPr>
          <a:xfrm>
            <a:off x="4186400" y="5188950"/>
            <a:ext cx="4269000" cy="14598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chemeClr val="lt1"/>
                </a:solidFill>
              </a:rPr>
              <a:t>25,58% Una porción del excedente se destina al fondo solidario y el resto genera una mejora del haber individual, en función del esfuerzo personal de cada afiliado.</a:t>
            </a:r>
            <a:endParaRPr sz="1500" b="1">
              <a:solidFill>
                <a:schemeClr val="lt1"/>
              </a:solidFill>
            </a:endParaRPr>
          </a:p>
          <a:p>
            <a:pPr marL="0" lvl="0" indent="0" algn="l" rtl="0">
              <a:spcBef>
                <a:spcPts val="0"/>
              </a:spcBef>
              <a:spcAft>
                <a:spcPts val="0"/>
              </a:spcAft>
              <a:buNone/>
            </a:pPr>
          </a:p>
        </p:txBody>
      </p:sp>
      <p:sp>
        <p:nvSpPr>
          <p:cNvPr id="333" name="Google Shape;333;p51"/>
          <p:cNvSpPr/>
          <p:nvPr/>
        </p:nvSpPr>
        <p:spPr>
          <a:xfrm rot="-1781996">
            <a:off x="4021716" y="4266238"/>
            <a:ext cx="426878" cy="950206"/>
          </a:xfrm>
          <a:prstGeom prst="down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51"/>
          <p:cNvSpPr/>
          <p:nvPr/>
        </p:nvSpPr>
        <p:spPr>
          <a:xfrm rot="1549610">
            <a:off x="3180482" y="4167759"/>
            <a:ext cx="426946" cy="950089"/>
          </a:xfrm>
          <a:prstGeom prst="down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338" name="Shape 338"/>
        <p:cNvGrpSpPr/>
        <p:nvPr/>
      </p:nvGrpSpPr>
      <p:grpSpPr>
        <a:xfrm>
          <a:off x="0" y="0"/>
          <a:ext cx="0" cy="0"/>
          <a:chOff x="0" y="0"/>
          <a:chExt cx="0" cy="0"/>
        </a:xfrm>
      </p:grpSpPr>
      <p:sp>
        <p:nvSpPr>
          <p:cNvPr id="339" name="Google Shape;339;p52"/>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Criterios de movilidad previsional</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340" name="Google Shape;340;p52"/>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44" name="Shape 344"/>
        <p:cNvGrpSpPr/>
        <p:nvPr/>
      </p:nvGrpSpPr>
      <p:grpSpPr>
        <a:xfrm>
          <a:off x="0" y="0"/>
          <a:ext cx="0" cy="0"/>
          <a:chOff x="0" y="0"/>
          <a:chExt cx="0" cy="0"/>
        </a:xfrm>
      </p:grpSpPr>
      <p:sp>
        <p:nvSpPr>
          <p:cNvPr id="345" name="Google Shape;345;p53"/>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Criterios de movilidad</a:t>
            </a:r>
            <a:endParaRPr sz="33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46" name="Google Shape;346;p53"/>
          <p:cNvSpPr txBox="1"/>
          <p:nvPr/>
        </p:nvSpPr>
        <p:spPr>
          <a:xfrm>
            <a:off x="413125" y="1360575"/>
            <a:ext cx="8056200" cy="931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rgbClr val="32348C"/>
                </a:solidFill>
              </a:rPr>
              <a:t>Consideramos la “movilidad” de los haberes como el procedimiento utilizado para reparar los perjuicios que ocasiona la inflación en los haberes jubilatorios.</a:t>
            </a:r>
            <a:endParaRPr sz="1500" b="1">
              <a:solidFill>
                <a:srgbClr val="32348C"/>
              </a:solidFill>
            </a:endParaRPr>
          </a:p>
          <a:p>
            <a:pPr marL="0" lvl="0" indent="0" algn="l" rtl="0">
              <a:spcBef>
                <a:spcPts val="0"/>
              </a:spcBef>
              <a:spcAft>
                <a:spcPts val="0"/>
              </a:spcAft>
              <a:buNone/>
            </a:pPr>
          </a:p>
        </p:txBody>
      </p:sp>
      <p:pic>
        <p:nvPicPr>
          <p:cNvPr id="347" name="Google Shape;347;p53"/>
          <p:cNvPicPr preferRelativeResize="0"/>
          <p:nvPr/>
        </p:nvPicPr>
        <p:blipFill>
          <a:blip r:embed="rId1"/>
          <a:stretch>
            <a:fillRect/>
          </a:stretch>
        </p:blipFill>
        <p:spPr>
          <a:xfrm>
            <a:off x="868500" y="2628575"/>
            <a:ext cx="6925926" cy="3702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51" name="Shape 351"/>
        <p:cNvGrpSpPr/>
        <p:nvPr/>
      </p:nvGrpSpPr>
      <p:grpSpPr>
        <a:xfrm>
          <a:off x="0" y="0"/>
          <a:ext cx="0" cy="0"/>
          <a:chOff x="0" y="0"/>
          <a:chExt cx="0" cy="0"/>
        </a:xfrm>
      </p:grpSpPr>
      <p:sp>
        <p:nvSpPr>
          <p:cNvPr id="352" name="Google Shape;352;p54"/>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Criterios de movilidad</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sp>
        <p:nvSpPr>
          <p:cNvPr id="353" name="Google Shape;353;p54"/>
          <p:cNvSpPr txBox="1"/>
          <p:nvPr/>
        </p:nvSpPr>
        <p:spPr>
          <a:xfrm>
            <a:off x="413125" y="1360575"/>
            <a:ext cx="8056200" cy="1143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500" b="1">
                <a:solidFill>
                  <a:srgbClr val="32348C"/>
                </a:solidFill>
              </a:rPr>
              <a:t>Cada Caja adopta por ley, o por decisión de sus órganos de gobierno, diferentes criterios, resultando predominante la definición por el propio Directorio o por decisión de la Asamblea (54%).</a:t>
            </a:r>
            <a:endParaRPr sz="1500" b="1">
              <a:solidFill>
                <a:srgbClr val="32348C"/>
              </a:solidFill>
            </a:endParaRPr>
          </a:p>
          <a:p>
            <a:pPr marL="0" lvl="0" indent="0" algn="just" rtl="0">
              <a:lnSpc>
                <a:spcPct val="150000"/>
              </a:lnSpc>
              <a:spcBef>
                <a:spcPts val="0"/>
              </a:spcBef>
              <a:spcAft>
                <a:spcPts val="0"/>
              </a:spcAft>
              <a:buNone/>
            </a:pPr>
            <a:endParaRPr sz="1500" b="1">
              <a:solidFill>
                <a:srgbClr val="32348C"/>
              </a:solidFill>
            </a:endParaRPr>
          </a:p>
          <a:p>
            <a:pPr marL="0" lvl="0" indent="0" algn="l" rtl="0">
              <a:spcBef>
                <a:spcPts val="0"/>
              </a:spcBef>
              <a:spcAft>
                <a:spcPts val="0"/>
              </a:spcAft>
              <a:buNone/>
            </a:pPr>
          </a:p>
        </p:txBody>
      </p:sp>
      <p:pic>
        <p:nvPicPr>
          <p:cNvPr id="354" name="Google Shape;354;p54"/>
          <p:cNvPicPr preferRelativeResize="0"/>
          <p:nvPr/>
        </p:nvPicPr>
        <p:blipFill>
          <a:blip r:embed="rId1"/>
          <a:stretch>
            <a:fillRect/>
          </a:stretch>
        </p:blipFill>
        <p:spPr>
          <a:xfrm>
            <a:off x="1254075" y="2628450"/>
            <a:ext cx="6579874" cy="4020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358" name="Shape 358"/>
        <p:cNvGrpSpPr/>
        <p:nvPr/>
      </p:nvGrpSpPr>
      <p:grpSpPr>
        <a:xfrm>
          <a:off x="0" y="0"/>
          <a:ext cx="0" cy="0"/>
          <a:chOff x="0" y="0"/>
          <a:chExt cx="0" cy="0"/>
        </a:xfrm>
      </p:grpSpPr>
      <p:sp>
        <p:nvSpPr>
          <p:cNvPr id="359" name="Google Shape;359;p55"/>
          <p:cNvSpPr txBox="1"/>
          <p:nvPr>
            <p:ph type="ctrTitle"/>
          </p:nvPr>
        </p:nvSpPr>
        <p:spPr>
          <a:xfrm>
            <a:off x="196955" y="2249805"/>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Mecanismos de “reciprocidad”</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360" name="Google Shape;360;p55"/>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0" y="319400"/>
            <a:ext cx="6775500" cy="1068600"/>
          </a:xfrm>
          <a:prstGeom prst="rect">
            <a:avLst/>
          </a:prstGeom>
          <a:solidFill>
            <a:srgbClr val="C5A76B"/>
          </a:solidFill>
          <a:ln w="9525" cap="flat" cmpd="sng">
            <a:solidFill>
              <a:srgbClr val="32348C"/>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000">
                <a:solidFill>
                  <a:srgbClr val="32348C"/>
                </a:solidFill>
              </a:rPr>
              <a:t>Presencia de cobertura de Seguridad Social para profesionales</a:t>
            </a:r>
            <a:endParaRPr sz="30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91" name="Google Shape;91;p19"/>
          <p:cNvSpPr txBox="1"/>
          <p:nvPr/>
        </p:nvSpPr>
        <p:spPr>
          <a:xfrm>
            <a:off x="621675" y="5587225"/>
            <a:ext cx="3562800" cy="1003800"/>
          </a:xfrm>
          <a:prstGeom prst="rect">
            <a:avLst/>
          </a:prstGeom>
          <a:solidFill>
            <a:srgbClr val="B05C0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Presencia en 17 provincias (solo contemplando las que forman parte de la Coordinadora) y CABA</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p>
        </p:txBody>
      </p:sp>
      <p:pic>
        <p:nvPicPr>
          <p:cNvPr id="92" name="Google Shape;92;p19"/>
          <p:cNvPicPr preferRelativeResize="0"/>
          <p:nvPr/>
        </p:nvPicPr>
        <p:blipFill>
          <a:blip r:embed="rId1"/>
          <a:stretch>
            <a:fillRect/>
          </a:stretch>
        </p:blipFill>
        <p:spPr>
          <a:xfrm>
            <a:off x="530025" y="1601350"/>
            <a:ext cx="7900650" cy="3772530"/>
          </a:xfrm>
          <a:prstGeom prst="rect">
            <a:avLst/>
          </a:prstGeom>
          <a:noFill/>
          <a:ln>
            <a:noFill/>
          </a:ln>
        </p:spPr>
      </p:pic>
      <p:sp>
        <p:nvSpPr>
          <p:cNvPr id="93" name="Google Shape;93;p19"/>
          <p:cNvSpPr txBox="1"/>
          <p:nvPr/>
        </p:nvSpPr>
        <p:spPr>
          <a:xfrm>
            <a:off x="5177325" y="5587225"/>
            <a:ext cx="3345000" cy="1068600"/>
          </a:xfrm>
          <a:prstGeom prst="rect">
            <a:avLst/>
          </a:prstGeom>
          <a:solidFill>
            <a:srgbClr val="32348C"/>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83,33% de las jurisdicciones del país tienen al menos una Caja para Profesionales.</a:t>
            </a:r>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Reciprocidad</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pic>
        <p:nvPicPr>
          <p:cNvPr id="366" name="Google Shape;366;p56"/>
          <p:cNvPicPr preferRelativeResize="0"/>
          <p:nvPr/>
        </p:nvPicPr>
        <p:blipFill>
          <a:blip r:embed="rId1"/>
          <a:stretch>
            <a:fillRect/>
          </a:stretch>
        </p:blipFill>
        <p:spPr>
          <a:xfrm>
            <a:off x="320400" y="1233675"/>
            <a:ext cx="8714475" cy="45979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70" name="Shape 370"/>
        <p:cNvGrpSpPr/>
        <p:nvPr/>
      </p:nvGrpSpPr>
      <p:grpSpPr>
        <a:xfrm>
          <a:off x="0" y="0"/>
          <a:ext cx="0" cy="0"/>
          <a:chOff x="0" y="0"/>
          <a:chExt cx="0" cy="0"/>
        </a:xfrm>
      </p:grpSpPr>
      <p:sp>
        <p:nvSpPr>
          <p:cNvPr id="371" name="Google Shape;371;p57"/>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Reciprocidad | Resolución 363/81</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pic>
        <p:nvPicPr>
          <p:cNvPr id="372" name="Google Shape;372;p57"/>
          <p:cNvPicPr preferRelativeResize="0"/>
          <p:nvPr/>
        </p:nvPicPr>
        <p:blipFill>
          <a:blip r:embed="rId1"/>
          <a:stretch>
            <a:fillRect/>
          </a:stretch>
        </p:blipFill>
        <p:spPr>
          <a:xfrm>
            <a:off x="152400" y="1157300"/>
            <a:ext cx="7710850" cy="3810837"/>
          </a:xfrm>
          <a:prstGeom prst="rect">
            <a:avLst/>
          </a:prstGeom>
          <a:noFill/>
          <a:ln>
            <a:noFill/>
          </a:ln>
        </p:spPr>
      </p:pic>
      <p:sp>
        <p:nvSpPr>
          <p:cNvPr id="373" name="Google Shape;373;p57"/>
          <p:cNvSpPr txBox="1"/>
          <p:nvPr/>
        </p:nvSpPr>
        <p:spPr>
          <a:xfrm>
            <a:off x="261550" y="5106300"/>
            <a:ext cx="7601700" cy="16524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b="1">
                <a:solidFill>
                  <a:schemeClr val="lt1"/>
                </a:solidFill>
                <a:latin typeface="Calibri" panose="020F0502020204030204"/>
                <a:ea typeface="Calibri" panose="020F0502020204030204"/>
                <a:cs typeface="Calibri" panose="020F0502020204030204"/>
                <a:sym typeface="Calibri" panose="020F0502020204030204"/>
              </a:rPr>
              <a:t>OBSERVACIÓN: ante la consulta sobre si la Caja se encuentra en una provincia adherida al convenio ratificado por la resolución 363/81, algunas Cajas de la misma provincia contestaron en distinto sentido. Entonces, si al adherir la provincia automáticamente todas las Cajas creadas o a crearse en dicha provincia quedan adheridas al régimen de reciprocidad de la resolución 363/81, la respuesta diversa puede deberse a un error de carga de datos o a desconocimiento de la aplicabilidad de la normativa.</a:t>
            </a:r>
            <a:endParaRPr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15000"/>
              </a:lnSpc>
              <a:spcBef>
                <a:spcPts val="0"/>
              </a:spcBef>
              <a:spcAft>
                <a:spcPts val="0"/>
              </a:spcAft>
              <a:buClr>
                <a:schemeClr val="dk1"/>
              </a:buClr>
              <a:buSzPts val="1100"/>
              <a:buFont typeface="Arial" panose="020B0604020202020204"/>
              <a:buNone/>
            </a:pPr>
            <a:endParaRPr sz="1200">
              <a:solidFill>
                <a:schemeClr val="dk1"/>
              </a:solidFill>
            </a:endParaRPr>
          </a:p>
          <a:p>
            <a:pPr marL="0" lvl="0" indent="0" algn="l" rtl="0">
              <a:spcBef>
                <a:spcPts val="0"/>
              </a:spcBef>
              <a:spcAft>
                <a:spcPts val="0"/>
              </a:spcAft>
              <a:buClr>
                <a:schemeClr val="dk1"/>
              </a:buClr>
              <a:buSzPts val="1100"/>
              <a:buFont typeface="Arial" panose="020B0604020202020204"/>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panose="020B0604020202020204"/>
              <a:buNone/>
            </a:pPr>
            <a:endParaRPr sz="1000">
              <a:solidFill>
                <a:schemeClr val="dk1"/>
              </a:solidFill>
            </a:endParaRPr>
          </a:p>
          <a:p>
            <a:pPr marL="0" lvl="0" indent="0" algn="l" rtl="0">
              <a:spcBef>
                <a:spcPts val="0"/>
              </a:spcBef>
              <a:spcAft>
                <a:spcPts val="0"/>
              </a:spcAft>
              <a:buNone/>
            </a:p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77" name="Shape 377"/>
        <p:cNvGrpSpPr/>
        <p:nvPr/>
      </p:nvGrpSpPr>
      <p:grpSpPr>
        <a:xfrm>
          <a:off x="0" y="0"/>
          <a:ext cx="0" cy="0"/>
          <a:chOff x="0" y="0"/>
          <a:chExt cx="0" cy="0"/>
        </a:xfrm>
      </p:grpSpPr>
      <p:sp>
        <p:nvSpPr>
          <p:cNvPr id="378" name="Google Shape;378;p58"/>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Reciprocidad | Prestaciones otorgadas</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sp>
        <p:nvSpPr>
          <p:cNvPr id="379" name="Google Shape;379;p58"/>
          <p:cNvSpPr txBox="1"/>
          <p:nvPr/>
        </p:nvSpPr>
        <p:spPr>
          <a:xfrm>
            <a:off x="578375" y="1415675"/>
            <a:ext cx="7973400" cy="8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2348C"/>
                </a:solidFill>
              </a:rPr>
              <a:t>El 62,33% de las Cajas ha otorgado al menos 1 prestación por reciprocidad en su historia institucional.</a:t>
            </a:r>
            <a:endParaRPr sz="1500" b="1">
              <a:solidFill>
                <a:srgbClr val="32348C"/>
              </a:solidFill>
            </a:endParaRPr>
          </a:p>
        </p:txBody>
      </p:sp>
      <p:sp>
        <p:nvSpPr>
          <p:cNvPr id="380" name="Google Shape;380;p58"/>
          <p:cNvSpPr txBox="1"/>
          <p:nvPr/>
        </p:nvSpPr>
        <p:spPr>
          <a:xfrm>
            <a:off x="612850" y="2228150"/>
            <a:ext cx="3649500" cy="12642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rPr>
              <a:t>En la actualidad existen 29 Cajas que no han tenido experiencia en materia de reciprocidad.</a:t>
            </a:r>
            <a:endParaRPr sz="1500" b="1">
              <a:solidFill>
                <a:schemeClr val="lt1"/>
              </a:solidFill>
            </a:endParaRPr>
          </a:p>
        </p:txBody>
      </p:sp>
      <p:sp>
        <p:nvSpPr>
          <p:cNvPr id="381" name="Google Shape;381;p58"/>
          <p:cNvSpPr txBox="1"/>
          <p:nvPr/>
        </p:nvSpPr>
        <p:spPr>
          <a:xfrm>
            <a:off x="612850" y="3754000"/>
            <a:ext cx="3745800" cy="27018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rgbClr val="C5A76B"/>
                </a:solidFill>
              </a:rPr>
              <a:t>De las Cajas que sí han otorgado prestaciones por reciprocidad, el </a:t>
            </a:r>
            <a:r>
              <a:rPr lang="en-US" sz="2500" b="1">
                <a:solidFill>
                  <a:srgbClr val="C5A76B"/>
                </a:solidFill>
              </a:rPr>
              <a:t>27,08</a:t>
            </a:r>
            <a:r>
              <a:rPr lang="en-US" sz="1500" b="1">
                <a:solidFill>
                  <a:srgbClr val="C5A76B"/>
                </a:solidFill>
              </a:rPr>
              <a:t>% ha otorgado solo 1 jubilación por reciprocidad, mientras que el </a:t>
            </a:r>
            <a:r>
              <a:rPr lang="en-US" sz="2500" b="1">
                <a:solidFill>
                  <a:srgbClr val="C5A76B"/>
                </a:solidFill>
              </a:rPr>
              <a:t>14,58</a:t>
            </a:r>
            <a:r>
              <a:rPr lang="en-US" sz="1500" b="1">
                <a:solidFill>
                  <a:srgbClr val="C5A76B"/>
                </a:solidFill>
              </a:rPr>
              <a:t>% ha superado ya los 100 casos (la Caja con mayor experiencia suma 599 casos).</a:t>
            </a:r>
            <a:endParaRPr sz="1500" b="1">
              <a:solidFill>
                <a:srgbClr val="C5A76B"/>
              </a:solidFill>
            </a:endParaRPr>
          </a:p>
          <a:p>
            <a:pPr marL="0" lvl="0" indent="0" algn="l" rtl="0">
              <a:spcBef>
                <a:spcPts val="0"/>
              </a:spcBef>
              <a:spcAft>
                <a:spcPts val="0"/>
              </a:spcAft>
              <a:buNone/>
            </a:pPr>
          </a:p>
        </p:txBody>
      </p:sp>
      <p:sp>
        <p:nvSpPr>
          <p:cNvPr id="382" name="Google Shape;382;p58"/>
          <p:cNvSpPr txBox="1"/>
          <p:nvPr/>
        </p:nvSpPr>
        <p:spPr>
          <a:xfrm>
            <a:off x="4572000" y="2228150"/>
            <a:ext cx="3649500" cy="12642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500" b="1">
                <a:solidFill>
                  <a:srgbClr val="C5A76B"/>
                </a:solidFill>
              </a:rPr>
              <a:t>En materia de reciprocidad internacional, la mayoría de las Cajas no ha tenido experiencia (87%). </a:t>
            </a:r>
            <a:endParaRPr sz="1500"/>
          </a:p>
        </p:txBody>
      </p:sp>
      <p:sp>
        <p:nvSpPr>
          <p:cNvPr id="383" name="Google Shape;383;p58"/>
          <p:cNvSpPr txBox="1"/>
          <p:nvPr/>
        </p:nvSpPr>
        <p:spPr>
          <a:xfrm>
            <a:off x="4572000" y="3754000"/>
            <a:ext cx="3649500" cy="27018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rPr>
              <a:t>De las </a:t>
            </a:r>
            <a:r>
              <a:rPr lang="en-US" sz="2500" b="1">
                <a:solidFill>
                  <a:schemeClr val="lt1"/>
                </a:solidFill>
              </a:rPr>
              <a:t>10</a:t>
            </a:r>
            <a:r>
              <a:rPr lang="en-US" sz="1500" b="1">
                <a:solidFill>
                  <a:schemeClr val="lt1"/>
                </a:solidFill>
              </a:rPr>
              <a:t> Cajas que han otorgado prestaciones en el marco de alguno de los convenios de reciprocidad internacional vigentes, solo </a:t>
            </a:r>
            <a:r>
              <a:rPr lang="en-US" sz="2400" b="1">
                <a:solidFill>
                  <a:schemeClr val="lt1"/>
                </a:solidFill>
              </a:rPr>
              <a:t>4 </a:t>
            </a:r>
            <a:r>
              <a:rPr lang="en-US" sz="1500" b="1">
                <a:solidFill>
                  <a:schemeClr val="lt1"/>
                </a:solidFill>
              </a:rPr>
              <a:t>de ellas la han aplicado en 10 oportunidades o más (la Caja con más experiencia cuenta con 66 casos).</a:t>
            </a:r>
            <a:endParaRPr sz="1200">
              <a:solidFill>
                <a:schemeClr val="dk1"/>
              </a:solidFill>
            </a:endParaRPr>
          </a:p>
          <a:p>
            <a:pPr marL="0" lvl="0" indent="0" algn="l" rtl="0">
              <a:spcBef>
                <a:spcPts val="0"/>
              </a:spcBef>
              <a:spcAft>
                <a:spcPts val="0"/>
              </a:spcAft>
              <a:buNone/>
            </a:p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387" name="Shape 387"/>
        <p:cNvGrpSpPr/>
        <p:nvPr/>
      </p:nvGrpSpPr>
      <p:grpSpPr>
        <a:xfrm>
          <a:off x="0" y="0"/>
          <a:ext cx="0" cy="0"/>
          <a:chOff x="0" y="0"/>
          <a:chExt cx="0" cy="0"/>
        </a:xfrm>
      </p:grpSpPr>
      <p:sp>
        <p:nvSpPr>
          <p:cNvPr id="388" name="Google Shape;388;p59"/>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Estructura Administrativa</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389" name="Google Shape;389;p59"/>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93" name="Shape 393"/>
        <p:cNvGrpSpPr/>
        <p:nvPr/>
      </p:nvGrpSpPr>
      <p:grpSpPr>
        <a:xfrm>
          <a:off x="0" y="0"/>
          <a:ext cx="0" cy="0"/>
          <a:chOff x="0" y="0"/>
          <a:chExt cx="0" cy="0"/>
        </a:xfrm>
      </p:grpSpPr>
      <p:sp>
        <p:nvSpPr>
          <p:cNvPr id="394" name="Google Shape;394;p60"/>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Sedes y Delegaciones</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sp>
        <p:nvSpPr>
          <p:cNvPr id="395" name="Google Shape;395;p60"/>
          <p:cNvSpPr txBox="1"/>
          <p:nvPr/>
        </p:nvSpPr>
        <p:spPr>
          <a:xfrm>
            <a:off x="261600" y="1065750"/>
            <a:ext cx="86208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32348C"/>
                </a:solidFill>
              </a:rPr>
              <a:t>Todas tienen su sede en la ciudad capital de la provincia en la que han tenido origen.</a:t>
            </a:r>
            <a:endParaRPr sz="1600" b="1">
              <a:solidFill>
                <a:srgbClr val="32348C"/>
              </a:solidFill>
            </a:endParaRPr>
          </a:p>
        </p:txBody>
      </p:sp>
      <p:sp>
        <p:nvSpPr>
          <p:cNvPr id="396" name="Google Shape;396;p60"/>
          <p:cNvSpPr txBox="1"/>
          <p:nvPr/>
        </p:nvSpPr>
        <p:spPr>
          <a:xfrm>
            <a:off x="2871850" y="5043900"/>
            <a:ext cx="3022200" cy="16047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panose="020B0604020202020204"/>
              <a:buNone/>
            </a:pPr>
            <a:r>
              <a:rPr lang="en-US" sz="3500" b="1">
                <a:solidFill>
                  <a:schemeClr val="lt1"/>
                </a:solidFill>
                <a:latin typeface="Calibri" panose="020F0502020204030204"/>
                <a:ea typeface="Calibri" panose="020F0502020204030204"/>
                <a:cs typeface="Calibri" panose="020F0502020204030204"/>
                <a:sym typeface="Calibri" panose="020F0502020204030204"/>
              </a:rPr>
              <a:t>84,44%</a:t>
            </a:r>
            <a:r>
              <a:rPr lang="en-US" sz="4500" b="1">
                <a:solidFill>
                  <a:schemeClr val="lt1"/>
                </a:solidFill>
                <a:latin typeface="Calibri" panose="020F0502020204030204"/>
                <a:ea typeface="Calibri" panose="020F0502020204030204"/>
                <a:cs typeface="Calibri" panose="020F0502020204030204"/>
                <a:sym typeface="Calibri" panose="020F0502020204030204"/>
              </a:rPr>
              <a:t> </a:t>
            </a:r>
            <a:r>
              <a:rPr lang="en-US" sz="1800" b="1">
                <a:solidFill>
                  <a:schemeClr val="lt1"/>
                </a:solidFill>
                <a:latin typeface="Calibri" panose="020F0502020204030204"/>
                <a:ea typeface="Calibri" panose="020F0502020204030204"/>
                <a:cs typeface="Calibri" panose="020F0502020204030204"/>
                <a:sym typeface="Calibri" panose="020F0502020204030204"/>
              </a:rPr>
              <a:t>de las Cajas no superan las 5 Delegaciones</a:t>
            </a:r>
            <a:endParaRPr sz="1800" b="1">
              <a:solidFill>
                <a:srgbClr val="C5A76B"/>
              </a:solidFill>
              <a:latin typeface="Calibri" panose="020F0502020204030204"/>
              <a:ea typeface="Calibri" panose="020F0502020204030204"/>
              <a:cs typeface="Calibri" panose="020F0502020204030204"/>
              <a:sym typeface="Calibri" panose="020F0502020204030204"/>
            </a:endParaRPr>
          </a:p>
        </p:txBody>
      </p:sp>
      <p:sp>
        <p:nvSpPr>
          <p:cNvPr id="397" name="Google Shape;397;p60"/>
          <p:cNvSpPr txBox="1"/>
          <p:nvPr/>
        </p:nvSpPr>
        <p:spPr>
          <a:xfrm>
            <a:off x="5983300" y="5043900"/>
            <a:ext cx="2864400" cy="16047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panose="020B0604020202020204"/>
              <a:buNone/>
            </a:pPr>
            <a:r>
              <a:rPr lang="en-US" sz="3500" b="1">
                <a:solidFill>
                  <a:schemeClr val="lt1"/>
                </a:solidFill>
                <a:latin typeface="Calibri" panose="020F0502020204030204"/>
                <a:ea typeface="Calibri" panose="020F0502020204030204"/>
                <a:cs typeface="Calibri" panose="020F0502020204030204"/>
                <a:sym typeface="Calibri" panose="020F0502020204030204"/>
              </a:rPr>
              <a:t>38,96% </a:t>
            </a:r>
            <a:r>
              <a:rPr lang="en-US" sz="1800" b="1">
                <a:solidFill>
                  <a:schemeClr val="lt1"/>
                </a:solidFill>
                <a:latin typeface="Calibri" panose="020F0502020204030204"/>
                <a:ea typeface="Calibri" panose="020F0502020204030204"/>
                <a:cs typeface="Calibri" panose="020F0502020204030204"/>
                <a:sym typeface="Calibri" panose="020F0502020204030204"/>
              </a:rPr>
              <a:t>de las Cajas sólo cuentan con su sede central.</a:t>
            </a:r>
            <a:endParaRPr sz="4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398" name="Google Shape;398;p60"/>
          <p:cNvSpPr txBox="1"/>
          <p:nvPr/>
        </p:nvSpPr>
        <p:spPr>
          <a:xfrm>
            <a:off x="151475" y="5043875"/>
            <a:ext cx="2631000" cy="1604700"/>
          </a:xfrm>
          <a:prstGeom prst="rect">
            <a:avLst/>
          </a:prstGeom>
          <a:solidFill>
            <a:srgbClr val="B05C05"/>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 </a:t>
            </a:r>
            <a:r>
              <a:rPr lang="en-US" sz="3500" b="1">
                <a:solidFill>
                  <a:schemeClr val="lt1"/>
                </a:solidFill>
                <a:latin typeface="Calibri" panose="020F0502020204030204"/>
                <a:ea typeface="Calibri" panose="020F0502020204030204"/>
                <a:cs typeface="Calibri" panose="020F0502020204030204"/>
                <a:sym typeface="Calibri" panose="020F0502020204030204"/>
              </a:rPr>
              <a:t>5</a:t>
            </a:r>
            <a:r>
              <a:rPr lang="en-US" sz="4500" b="1">
                <a:solidFill>
                  <a:schemeClr val="lt1"/>
                </a:solidFill>
                <a:latin typeface="Calibri" panose="020F0502020204030204"/>
                <a:ea typeface="Calibri" panose="020F0502020204030204"/>
                <a:cs typeface="Calibri" panose="020F0502020204030204"/>
                <a:sym typeface="Calibri" panose="020F0502020204030204"/>
              </a:rPr>
              <a:t> </a:t>
            </a:r>
            <a:r>
              <a:rPr lang="en-US" sz="1800" b="1">
                <a:solidFill>
                  <a:schemeClr val="lt1"/>
                </a:solidFill>
                <a:latin typeface="Calibri" panose="020F0502020204030204"/>
                <a:ea typeface="Calibri" panose="020F0502020204030204"/>
                <a:cs typeface="Calibri" panose="020F0502020204030204"/>
                <a:sym typeface="Calibri" panose="020F0502020204030204"/>
              </a:rPr>
              <a:t>Es la cantidad promedio de Delegaciones  </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99" name="Google Shape;399;p60"/>
          <p:cNvPicPr preferRelativeResize="0"/>
          <p:nvPr/>
        </p:nvPicPr>
        <p:blipFill>
          <a:blip r:embed="rId1"/>
          <a:stretch>
            <a:fillRect/>
          </a:stretch>
        </p:blipFill>
        <p:spPr>
          <a:xfrm>
            <a:off x="909825" y="1649800"/>
            <a:ext cx="6591100" cy="3307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403" name="Shape 403"/>
        <p:cNvGrpSpPr/>
        <p:nvPr/>
      </p:nvGrpSpPr>
      <p:grpSpPr>
        <a:xfrm>
          <a:off x="0" y="0"/>
          <a:ext cx="0" cy="0"/>
          <a:chOff x="0" y="0"/>
          <a:chExt cx="0" cy="0"/>
        </a:xfrm>
      </p:grpSpPr>
      <p:sp>
        <p:nvSpPr>
          <p:cNvPr id="404" name="Google Shape;404;p61"/>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Personal</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pic>
        <p:nvPicPr>
          <p:cNvPr id="405" name="Google Shape;405;p61"/>
          <p:cNvPicPr preferRelativeResize="0"/>
          <p:nvPr/>
        </p:nvPicPr>
        <p:blipFill>
          <a:blip r:embed="rId1"/>
          <a:stretch>
            <a:fillRect/>
          </a:stretch>
        </p:blipFill>
        <p:spPr>
          <a:xfrm>
            <a:off x="69750" y="1460275"/>
            <a:ext cx="8931901" cy="2530575"/>
          </a:xfrm>
          <a:prstGeom prst="rect">
            <a:avLst/>
          </a:prstGeom>
          <a:noFill/>
          <a:ln>
            <a:noFill/>
          </a:ln>
        </p:spPr>
      </p:pic>
      <p:sp>
        <p:nvSpPr>
          <p:cNvPr id="406" name="Google Shape;406;p61"/>
          <p:cNvSpPr txBox="1"/>
          <p:nvPr/>
        </p:nvSpPr>
        <p:spPr>
          <a:xfrm>
            <a:off x="151475" y="5043875"/>
            <a:ext cx="2631000" cy="1604700"/>
          </a:xfrm>
          <a:prstGeom prst="rect">
            <a:avLst/>
          </a:prstGeom>
          <a:solidFill>
            <a:srgbClr val="B05C05"/>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 </a:t>
            </a:r>
            <a:r>
              <a:rPr lang="en-US" sz="3500" b="1">
                <a:solidFill>
                  <a:schemeClr val="lt1"/>
                </a:solidFill>
                <a:latin typeface="Calibri" panose="020F0502020204030204"/>
                <a:ea typeface="Calibri" panose="020F0502020204030204"/>
                <a:cs typeface="Calibri" panose="020F0502020204030204"/>
                <a:sym typeface="Calibri" panose="020F0502020204030204"/>
              </a:rPr>
              <a:t>30,43</a:t>
            </a:r>
            <a:r>
              <a:rPr lang="en-US" sz="1800" b="1">
                <a:solidFill>
                  <a:schemeClr val="lt1"/>
                </a:solidFill>
                <a:latin typeface="Calibri" panose="020F0502020204030204"/>
                <a:ea typeface="Calibri" panose="020F0502020204030204"/>
                <a:cs typeface="Calibri" panose="020F0502020204030204"/>
                <a:sym typeface="Calibri" panose="020F0502020204030204"/>
              </a:rPr>
              <a:t> empleados es el promedio por institución </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7" name="Google Shape;407;p61"/>
          <p:cNvSpPr txBox="1"/>
          <p:nvPr/>
        </p:nvSpPr>
        <p:spPr>
          <a:xfrm>
            <a:off x="2871850" y="5043900"/>
            <a:ext cx="3022200" cy="16047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panose="020B0604020202020204"/>
              <a:buNone/>
            </a:pPr>
            <a:r>
              <a:rPr lang="en-US" sz="3500" b="1">
                <a:solidFill>
                  <a:schemeClr val="lt1"/>
                </a:solidFill>
                <a:latin typeface="Calibri" panose="020F0502020204030204"/>
                <a:ea typeface="Calibri" panose="020F0502020204030204"/>
                <a:cs typeface="Calibri" panose="020F0502020204030204"/>
                <a:sym typeface="Calibri" panose="020F0502020204030204"/>
              </a:rPr>
              <a:t>10,38%</a:t>
            </a:r>
            <a:r>
              <a:rPr lang="en-US" sz="1800" b="1">
                <a:solidFill>
                  <a:schemeClr val="lt1"/>
                </a:solidFill>
                <a:latin typeface="Calibri" panose="020F0502020204030204"/>
                <a:ea typeface="Calibri" panose="020F0502020204030204"/>
                <a:cs typeface="Calibri" panose="020F0502020204030204"/>
                <a:sym typeface="Calibri" panose="020F0502020204030204"/>
              </a:rPr>
              <a:t> de Cajas (8 Cajas) que operan solo con 2 o 3 trabajadores</a:t>
            </a:r>
            <a:endParaRPr sz="18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8" name="Google Shape;408;p61"/>
          <p:cNvSpPr txBox="1"/>
          <p:nvPr/>
        </p:nvSpPr>
        <p:spPr>
          <a:xfrm>
            <a:off x="5983300" y="5043900"/>
            <a:ext cx="2864400" cy="16047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500" b="1">
                <a:solidFill>
                  <a:schemeClr val="lt1"/>
                </a:solidFill>
                <a:latin typeface="Calibri" panose="020F0502020204030204"/>
                <a:ea typeface="Calibri" panose="020F0502020204030204"/>
                <a:cs typeface="Calibri" panose="020F0502020204030204"/>
                <a:sym typeface="Calibri" panose="020F0502020204030204"/>
              </a:rPr>
              <a:t>5,20%</a:t>
            </a:r>
            <a:r>
              <a:rPr lang="en-US" sz="1800" b="1">
                <a:solidFill>
                  <a:schemeClr val="lt1"/>
                </a:solidFill>
                <a:latin typeface="Calibri" panose="020F0502020204030204"/>
                <a:ea typeface="Calibri" panose="020F0502020204030204"/>
                <a:cs typeface="Calibri" panose="020F0502020204030204"/>
                <a:sym typeface="Calibri" panose="020F0502020204030204"/>
              </a:rPr>
              <a:t> (4 Cajas) superan los 100 trabajdores</a:t>
            </a:r>
            <a:endParaRPr sz="4500" b="1">
              <a:solidFill>
                <a:srgbClr val="32348C"/>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412" name="Shape 412"/>
        <p:cNvGrpSpPr/>
        <p:nvPr/>
      </p:nvGrpSpPr>
      <p:grpSpPr>
        <a:xfrm>
          <a:off x="0" y="0"/>
          <a:ext cx="0" cy="0"/>
          <a:chOff x="0" y="0"/>
          <a:chExt cx="0" cy="0"/>
        </a:xfrm>
      </p:grpSpPr>
      <p:sp>
        <p:nvSpPr>
          <p:cNvPr id="413" name="Google Shape;413;p62"/>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Comunicación</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pic>
        <p:nvPicPr>
          <p:cNvPr id="414" name="Google Shape;414;p62"/>
          <p:cNvPicPr preferRelativeResize="0"/>
          <p:nvPr/>
        </p:nvPicPr>
        <p:blipFill>
          <a:blip r:embed="rId1"/>
          <a:stretch>
            <a:fillRect/>
          </a:stretch>
        </p:blipFill>
        <p:spPr>
          <a:xfrm>
            <a:off x="108975" y="1214050"/>
            <a:ext cx="7425350" cy="39411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418" name="Shape 418"/>
        <p:cNvGrpSpPr/>
        <p:nvPr/>
      </p:nvGrpSpPr>
      <p:grpSpPr>
        <a:xfrm>
          <a:off x="0" y="0"/>
          <a:ext cx="0" cy="0"/>
          <a:chOff x="0" y="0"/>
          <a:chExt cx="0" cy="0"/>
        </a:xfrm>
      </p:grpSpPr>
      <p:sp>
        <p:nvSpPr>
          <p:cNvPr id="419" name="Google Shape;419;p63"/>
          <p:cNvSpPr txBox="1"/>
          <p:nvPr>
            <p:ph type="title"/>
          </p:nvPr>
        </p:nvSpPr>
        <p:spPr>
          <a:xfrm>
            <a:off x="0" y="319400"/>
            <a:ext cx="8620800" cy="685500"/>
          </a:xfrm>
          <a:prstGeom prst="rect">
            <a:avLst/>
          </a:prstGeom>
          <a:solidFill>
            <a:srgbClr val="C5A76B"/>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alibri" panose="020F0502020204030204"/>
              <a:buNone/>
            </a:pPr>
            <a:r>
              <a:rPr lang="en-US" sz="3300">
                <a:solidFill>
                  <a:srgbClr val="32348C"/>
                </a:solidFill>
              </a:rPr>
              <a:t>Comunicación</a:t>
            </a:r>
            <a:endParaRPr sz="3300">
              <a:solidFill>
                <a:srgbClr val="32348C"/>
              </a:solidFill>
            </a:endParaRPr>
          </a:p>
          <a:p>
            <a:pPr marL="0" marR="0" lvl="0" indent="0" algn="l" rtl="0">
              <a:spcBef>
                <a:spcPts val="0"/>
              </a:spcBef>
              <a:spcAft>
                <a:spcPts val="0"/>
              </a:spcAft>
              <a:buClr>
                <a:schemeClr val="accent1"/>
              </a:buClr>
              <a:buSzPts val="3600"/>
              <a:buFont typeface="Calibri" panose="020F0502020204030204"/>
              <a:buNone/>
            </a:pPr>
            <a:endParaRPr sz="3300">
              <a:solidFill>
                <a:srgbClr val="32348C"/>
              </a:solidFill>
            </a:endParaRPr>
          </a:p>
        </p:txBody>
      </p:sp>
      <p:pic>
        <p:nvPicPr>
          <p:cNvPr id="420" name="Google Shape;420;p63"/>
          <p:cNvPicPr preferRelativeResize="0"/>
          <p:nvPr/>
        </p:nvPicPr>
        <p:blipFill>
          <a:blip r:embed="rId1"/>
          <a:stretch>
            <a:fillRect/>
          </a:stretch>
        </p:blipFill>
        <p:spPr>
          <a:xfrm>
            <a:off x="274600" y="1265650"/>
            <a:ext cx="8227350" cy="4382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424" name="Shape 424"/>
        <p:cNvGrpSpPr/>
        <p:nvPr/>
      </p:nvGrpSpPr>
      <p:grpSpPr>
        <a:xfrm>
          <a:off x="0" y="0"/>
          <a:ext cx="0" cy="0"/>
          <a:chOff x="0" y="0"/>
          <a:chExt cx="0" cy="0"/>
        </a:xfrm>
      </p:grpSpPr>
      <p:sp>
        <p:nvSpPr>
          <p:cNvPr id="425" name="Google Shape;425;p64"/>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Perspectiva de modificación legal de los esquemas de previsión</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426" name="Google Shape;426;p64"/>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430" name="Shape 430"/>
        <p:cNvGrpSpPr/>
        <p:nvPr/>
      </p:nvGrpSpPr>
      <p:grpSpPr>
        <a:xfrm>
          <a:off x="0" y="0"/>
          <a:ext cx="0" cy="0"/>
          <a:chOff x="0" y="0"/>
          <a:chExt cx="0" cy="0"/>
        </a:xfrm>
      </p:grpSpPr>
      <p:sp>
        <p:nvSpPr>
          <p:cNvPr id="431" name="Google Shape;431;p65"/>
          <p:cNvSpPr txBox="1"/>
          <p:nvPr>
            <p:ph type="title"/>
          </p:nvPr>
        </p:nvSpPr>
        <p:spPr>
          <a:xfrm>
            <a:off x="0" y="319400"/>
            <a:ext cx="5972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Posibles modificaciones a la ley</a:t>
            </a:r>
            <a:endParaRPr sz="3600" b="0" i="0" u="none" strike="noStrike" cap="none">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432" name="Google Shape;432;p65"/>
          <p:cNvPicPr preferRelativeResize="0"/>
          <p:nvPr/>
        </p:nvPicPr>
        <p:blipFill>
          <a:blip r:embed="rId1"/>
          <a:stretch>
            <a:fillRect/>
          </a:stretch>
        </p:blipFill>
        <p:spPr>
          <a:xfrm>
            <a:off x="194427" y="1126775"/>
            <a:ext cx="6678850" cy="4181250"/>
          </a:xfrm>
          <a:prstGeom prst="rect">
            <a:avLst/>
          </a:prstGeom>
          <a:noFill/>
          <a:ln>
            <a:noFill/>
          </a:ln>
        </p:spPr>
      </p:pic>
      <p:sp>
        <p:nvSpPr>
          <p:cNvPr id="433" name="Google Shape;433;p65"/>
          <p:cNvSpPr txBox="1"/>
          <p:nvPr/>
        </p:nvSpPr>
        <p:spPr>
          <a:xfrm>
            <a:off x="3281680" y="5429885"/>
            <a:ext cx="5623560" cy="1145540"/>
          </a:xfrm>
          <a:prstGeom prst="rect">
            <a:avLst/>
          </a:prstGeom>
          <a:solidFill>
            <a:srgbClr val="B05C0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De l</a:t>
            </a:r>
            <a:r>
              <a:rPr lang="es-AR" altLang="en-US" sz="1800" b="1">
                <a:solidFill>
                  <a:srgbClr val="FFFFFF"/>
                </a:solidFill>
                <a:latin typeface="Calibri" panose="020F0502020204030204"/>
                <a:ea typeface="Calibri" panose="020F0502020204030204"/>
                <a:cs typeface="Calibri" panose="020F0502020204030204"/>
                <a:sym typeface="Calibri" panose="020F0502020204030204"/>
              </a:rPr>
              <a:t>as </a:t>
            </a:r>
            <a:r>
              <a:rPr lang="en-US" sz="1800" b="1">
                <a:solidFill>
                  <a:srgbClr val="FFFFFF"/>
                </a:solidFill>
                <a:latin typeface="Calibri" panose="020F0502020204030204"/>
                <a:ea typeface="Calibri" panose="020F0502020204030204"/>
                <a:cs typeface="Calibri" panose="020F0502020204030204"/>
                <a:sym typeface="Calibri" panose="020F0502020204030204"/>
              </a:rPr>
              <a:t>Cajas que prevén posibles modificaciones a su ley, el </a:t>
            </a:r>
            <a:r>
              <a:rPr lang="es-AR" altLang="en-US" sz="1800" b="1">
                <a:solidFill>
                  <a:srgbClr val="FFFFFF"/>
                </a:solidFill>
                <a:latin typeface="Calibri" panose="020F0502020204030204"/>
                <a:ea typeface="Calibri" panose="020F0502020204030204"/>
                <a:cs typeface="Calibri" panose="020F0502020204030204"/>
                <a:sym typeface="Calibri" panose="020F0502020204030204"/>
              </a:rPr>
              <a:t>30% entiende que prosperarían proyectos de terceros y el 9</a:t>
            </a:r>
            <a:r>
              <a:rPr lang="en-US" sz="1800" b="1">
                <a:solidFill>
                  <a:srgbClr val="FFFFFF"/>
                </a:solidFill>
                <a:latin typeface="Calibri" panose="020F0502020204030204"/>
                <a:ea typeface="Calibri" panose="020F0502020204030204"/>
                <a:cs typeface="Calibri" panose="020F0502020204030204"/>
                <a:sym typeface="Calibri" panose="020F0502020204030204"/>
              </a:rPr>
              <a:t>2% </a:t>
            </a:r>
            <a:r>
              <a:rPr lang="es-AR" altLang="en-US" sz="1800" b="1">
                <a:solidFill>
                  <a:srgbClr val="FFFFFF"/>
                </a:solidFill>
                <a:latin typeface="Calibri" panose="020F0502020204030204"/>
                <a:ea typeface="Calibri" panose="020F0502020204030204"/>
                <a:cs typeface="Calibri" panose="020F0502020204030204"/>
                <a:sym typeface="Calibri" panose="020F0502020204030204"/>
              </a:rPr>
              <a:t>proyectos de la propia</a:t>
            </a:r>
            <a:r>
              <a:rPr lang="en-US" sz="1800" b="1">
                <a:solidFill>
                  <a:srgbClr val="FFFFFF"/>
                </a:solidFill>
                <a:latin typeface="Calibri" panose="020F0502020204030204"/>
                <a:ea typeface="Calibri" panose="020F0502020204030204"/>
                <a:cs typeface="Calibri" panose="020F0502020204030204"/>
                <a:sym typeface="Calibri" panose="020F0502020204030204"/>
              </a:rPr>
              <a:t> entidad. </a:t>
            </a: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97" name="Shape 97"/>
        <p:cNvGrpSpPr/>
        <p:nvPr/>
      </p:nvGrpSpPr>
      <p:grpSpPr>
        <a:xfrm>
          <a:off x="0" y="0"/>
          <a:ext cx="0" cy="0"/>
          <a:chOff x="0" y="0"/>
          <a:chExt cx="0" cy="0"/>
        </a:xfrm>
      </p:grpSpPr>
      <p:sp>
        <p:nvSpPr>
          <p:cNvPr id="98" name="Google Shape;98;p20"/>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Tipología de organización institucional</a:t>
            </a: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99" name="Google Shape;99;p20"/>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437" name="Shape 437"/>
        <p:cNvGrpSpPr/>
        <p:nvPr/>
      </p:nvGrpSpPr>
      <p:grpSpPr>
        <a:xfrm>
          <a:off x="0" y="0"/>
          <a:ext cx="0" cy="0"/>
          <a:chOff x="0" y="0"/>
          <a:chExt cx="0" cy="0"/>
        </a:xfrm>
      </p:grpSpPr>
      <p:sp>
        <p:nvSpPr>
          <p:cNvPr id="438" name="Google Shape;438;p66"/>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Cobertura de </a:t>
            </a: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Seguridad Social</a:t>
            </a: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439" name="Google Shape;439;p66"/>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443" name="Shape 443"/>
        <p:cNvGrpSpPr/>
        <p:nvPr/>
      </p:nvGrpSpPr>
      <p:grpSpPr>
        <a:xfrm>
          <a:off x="0" y="0"/>
          <a:ext cx="0" cy="0"/>
          <a:chOff x="0" y="0"/>
          <a:chExt cx="0" cy="0"/>
        </a:xfrm>
      </p:grpSpPr>
      <p:sp>
        <p:nvSpPr>
          <p:cNvPr id="444" name="Google Shape;444;p67"/>
          <p:cNvSpPr txBox="1"/>
          <p:nvPr>
            <p:ph type="title"/>
          </p:nvPr>
        </p:nvSpPr>
        <p:spPr>
          <a:xfrm>
            <a:off x="0" y="319400"/>
            <a:ext cx="53019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Cajas por región y provincia</a:t>
            </a:r>
            <a:endParaRPr sz="3600" b="0" i="0" u="none" strike="noStrike" cap="none">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445" name="Google Shape;445;p67"/>
          <p:cNvPicPr preferRelativeResize="0"/>
          <p:nvPr/>
        </p:nvPicPr>
        <p:blipFill>
          <a:blip r:embed="rId1"/>
          <a:stretch>
            <a:fillRect/>
          </a:stretch>
        </p:blipFill>
        <p:spPr>
          <a:xfrm>
            <a:off x="165735" y="1632585"/>
            <a:ext cx="8619490" cy="3592195"/>
          </a:xfrm>
          <a:prstGeom prst="rect">
            <a:avLst/>
          </a:prstGeom>
          <a:pattFill prst="pct5">
            <a:fgClr>
              <a:schemeClr val="accent1">
                <a:lumMod val="20000"/>
                <a:lumOff val="80000"/>
              </a:schemeClr>
            </a:fgClr>
            <a:bgClr>
              <a:schemeClr val="bg1"/>
            </a:bgClr>
          </a:pattFill>
          <a:ln>
            <a:noFill/>
          </a:ln>
          <a:effectLst>
            <a:glow rad="228600">
              <a:srgbClr val="0070C0">
                <a:alpha val="40000"/>
              </a:srgbClr>
            </a:glo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449" name="Shape 449"/>
        <p:cNvGrpSpPr/>
        <p:nvPr/>
      </p:nvGrpSpPr>
      <p:grpSpPr>
        <a:xfrm>
          <a:off x="0" y="0"/>
          <a:ext cx="0" cy="0"/>
          <a:chOff x="0" y="0"/>
          <a:chExt cx="0" cy="0"/>
        </a:xfrm>
      </p:grpSpPr>
      <p:sp>
        <p:nvSpPr>
          <p:cNvPr id="450" name="Google Shape;450;p68"/>
          <p:cNvSpPr txBox="1"/>
          <p:nvPr>
            <p:ph type="title"/>
          </p:nvPr>
        </p:nvSpPr>
        <p:spPr>
          <a:xfrm>
            <a:off x="0" y="319400"/>
            <a:ext cx="54222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300">
                <a:solidFill>
                  <a:srgbClr val="32348C"/>
                </a:solidFill>
              </a:rPr>
              <a:t>Cajas por rama de actividad</a:t>
            </a:r>
            <a:endParaRPr sz="3600" b="0" i="0" u="none" strike="noStrike" cap="none">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451" name="Google Shape;451;p68"/>
          <p:cNvPicPr preferRelativeResize="0"/>
          <p:nvPr/>
        </p:nvPicPr>
        <p:blipFill>
          <a:blip r:embed="rId1"/>
          <a:stretch>
            <a:fillRect/>
          </a:stretch>
        </p:blipFill>
        <p:spPr>
          <a:xfrm>
            <a:off x="335700" y="1355850"/>
            <a:ext cx="8273351" cy="46131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455" name="Shape 455"/>
        <p:cNvGrpSpPr/>
        <p:nvPr/>
      </p:nvGrpSpPr>
      <p:grpSpPr>
        <a:xfrm>
          <a:off x="0" y="0"/>
          <a:ext cx="0" cy="0"/>
          <a:chOff x="0" y="0"/>
          <a:chExt cx="0" cy="0"/>
        </a:xfrm>
      </p:grpSpPr>
      <p:sp>
        <p:nvSpPr>
          <p:cNvPr id="456" name="Google Shape;456;p69"/>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Universo Poblacional de aportantes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457" name="Google Shape;457;p69"/>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461" name="Shape 461"/>
        <p:cNvGrpSpPr/>
        <p:nvPr/>
      </p:nvGrpSpPr>
      <p:grpSpPr>
        <a:xfrm>
          <a:off x="0" y="0"/>
          <a:ext cx="0" cy="0"/>
          <a:chOff x="0" y="0"/>
          <a:chExt cx="0" cy="0"/>
        </a:xfrm>
      </p:grpSpPr>
      <p:sp>
        <p:nvSpPr>
          <p:cNvPr id="462" name="Google Shape;462;p70"/>
          <p:cNvSpPr txBox="1"/>
          <p:nvPr>
            <p:ph type="title"/>
          </p:nvPr>
        </p:nvSpPr>
        <p:spPr>
          <a:xfrm>
            <a:off x="0" y="319400"/>
            <a:ext cx="24744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Aportantes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463" name="Google Shape;463;p70"/>
          <p:cNvSpPr txBox="1"/>
          <p:nvPr/>
        </p:nvSpPr>
        <p:spPr>
          <a:xfrm>
            <a:off x="3023213" y="5677350"/>
            <a:ext cx="3022200" cy="10539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Afiliados activos en total</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4500" b="1">
                <a:solidFill>
                  <a:srgbClr val="C5A76B"/>
                </a:solidFill>
                <a:latin typeface="Calibri" panose="020F0502020204030204"/>
                <a:ea typeface="Calibri" panose="020F0502020204030204"/>
                <a:cs typeface="Calibri" panose="020F0502020204030204"/>
                <a:sym typeface="Calibri" panose="020F0502020204030204"/>
              </a:rPr>
              <a:t>555.782</a:t>
            </a:r>
            <a:endParaRPr sz="1800" b="1">
              <a:solidFill>
                <a:srgbClr val="C5A76B"/>
              </a:solidFill>
              <a:latin typeface="Calibri" panose="020F0502020204030204"/>
              <a:ea typeface="Calibri" panose="020F0502020204030204"/>
              <a:cs typeface="Calibri" panose="020F0502020204030204"/>
              <a:sym typeface="Calibri" panose="020F0502020204030204"/>
            </a:endParaRPr>
          </a:p>
        </p:txBody>
      </p:sp>
      <p:sp>
        <p:nvSpPr>
          <p:cNvPr id="464" name="Google Shape;464;p70"/>
          <p:cNvSpPr txBox="1"/>
          <p:nvPr/>
        </p:nvSpPr>
        <p:spPr>
          <a:xfrm>
            <a:off x="6197000" y="5677350"/>
            <a:ext cx="2864400" cy="10539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Afiliados pasivos en total </a:t>
            </a:r>
            <a:r>
              <a:rPr lang="en-US" sz="4500" b="1">
                <a:solidFill>
                  <a:srgbClr val="32348C"/>
                </a:solidFill>
                <a:latin typeface="Calibri" panose="020F0502020204030204"/>
                <a:ea typeface="Calibri" panose="020F0502020204030204"/>
                <a:cs typeface="Calibri" panose="020F0502020204030204"/>
                <a:sym typeface="Calibri" panose="020F0502020204030204"/>
              </a:rPr>
              <a:t>80.523</a:t>
            </a:r>
            <a:endParaRPr sz="45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465" name="Google Shape;465;p70"/>
          <p:cNvPicPr preferRelativeResize="0"/>
          <p:nvPr/>
        </p:nvPicPr>
        <p:blipFill rotWithShape="1">
          <a:blip r:embed="rId1"/>
          <a:srcRect l="15152" r="13137"/>
          <a:stretch>
            <a:fillRect/>
          </a:stretch>
        </p:blipFill>
        <p:spPr>
          <a:xfrm>
            <a:off x="1597475" y="1313025"/>
            <a:ext cx="5460125" cy="4056225"/>
          </a:xfrm>
          <a:prstGeom prst="rect">
            <a:avLst/>
          </a:prstGeom>
          <a:noFill/>
          <a:ln>
            <a:noFill/>
          </a:ln>
        </p:spPr>
      </p:pic>
      <p:sp>
        <p:nvSpPr>
          <p:cNvPr id="466" name="Google Shape;466;p70"/>
          <p:cNvSpPr txBox="1"/>
          <p:nvPr/>
        </p:nvSpPr>
        <p:spPr>
          <a:xfrm>
            <a:off x="207475" y="5677375"/>
            <a:ext cx="2630100" cy="1053900"/>
          </a:xfrm>
          <a:prstGeom prst="rect">
            <a:avLst/>
          </a:prstGeom>
          <a:solidFill>
            <a:srgbClr val="B05C0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Afiliados totales</a:t>
            </a:r>
            <a:endParaRPr sz="1800" b="1">
              <a:solidFill>
                <a:srgbClr val="FFFFFF"/>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4500" b="1">
                <a:solidFill>
                  <a:srgbClr val="FFFFFF"/>
                </a:solidFill>
                <a:latin typeface="Calibri" panose="020F0502020204030204"/>
                <a:ea typeface="Calibri" panose="020F0502020204030204"/>
                <a:cs typeface="Calibri" panose="020F0502020204030204"/>
                <a:sym typeface="Calibri" panose="020F0502020204030204"/>
              </a:rPr>
              <a:t>636.305</a:t>
            </a: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470" name="Shape 470"/>
        <p:cNvGrpSpPr/>
        <p:nvPr/>
      </p:nvGrpSpPr>
      <p:grpSpPr>
        <a:xfrm>
          <a:off x="0" y="0"/>
          <a:ext cx="0" cy="0"/>
          <a:chOff x="0" y="0"/>
          <a:chExt cx="0" cy="0"/>
        </a:xfrm>
      </p:grpSpPr>
      <p:sp>
        <p:nvSpPr>
          <p:cNvPr id="471" name="Google Shape;471;p71"/>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Comparativa poblacional con 2016</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graphicFrame>
        <p:nvGraphicFramePr>
          <p:cNvPr id="472" name="Google Shape;472;p71"/>
          <p:cNvGraphicFramePr/>
          <p:nvPr/>
        </p:nvGraphicFramePr>
        <p:xfrm>
          <a:off x="355675" y="1473625"/>
          <a:ext cx="8554275" cy="4184125"/>
        </p:xfrm>
        <a:graphic>
          <a:graphicData uri="http://schemas.openxmlformats.org/drawingml/2006/table">
            <a:tbl>
              <a:tblPr>
                <a:noFill/>
                <a:tableStyleId>{2EA3896B-F4AD-48E0-94A0-45A834A73E04}</a:tableStyleId>
              </a:tblPr>
              <a:tblGrid>
                <a:gridCol w="1004975"/>
                <a:gridCol w="1458075"/>
                <a:gridCol w="1375500"/>
                <a:gridCol w="1738100"/>
                <a:gridCol w="1713275"/>
                <a:gridCol w="1264350"/>
              </a:tblGrid>
              <a:tr h="1693875">
                <a:tc>
                  <a:txBody>
                    <a:bodyPr>
                      <a:spAutoFit/>
                    </a:bodyPr>
                    <a:lstStyle/>
                    <a:p>
                      <a:pPr marL="0" lvl="0" indent="0" algn="l" rtl="0">
                        <a:spcBef>
                          <a:spcPts val="0"/>
                        </a:spcBef>
                        <a:spcAft>
                          <a:spcPts val="0"/>
                        </a:spcAft>
                        <a:buNone/>
                      </a:pPr>
                      <a:endParaRPr sz="1600">
                        <a:latin typeface="Calibri" panose="020F0502020204030204"/>
                        <a:ea typeface="Calibri" panose="020F0502020204030204"/>
                        <a:cs typeface="Calibri" panose="020F0502020204030204"/>
                        <a:sym typeface="Calibri" panose="020F0502020204030204"/>
                      </a:endParaRPr>
                    </a:p>
                  </a:txBody>
                  <a:tcPr marL="91425" marR="91425" marT="91425" marB="91425">
                    <a:lnT w="9525" cap="flat" cmpd="sng">
                      <a:solidFill>
                        <a:srgbClr val="B05C05"/>
                      </a:solidFill>
                      <a:prstDash val="solid"/>
                      <a:round/>
                      <a:headEnd type="none" w="sm" len="sm"/>
                      <a:tailEnd type="none" w="sm" len="sm"/>
                    </a:lnT>
                  </a:tcPr>
                </a:tc>
                <a:tc>
                  <a:txBody>
                    <a:bodyPr>
                      <a:spAutoFit/>
                    </a:bodyPr>
                    <a:lstStyle/>
                    <a:p>
                      <a:pPr marL="0" lvl="0" indent="0" algn="l" rtl="0">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Total de afiliados activos</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800" b="1">
                        <a:solidFill>
                          <a:srgbClr val="32348C"/>
                        </a:solidFill>
                        <a:latin typeface="Calibri" panose="020F0502020204030204"/>
                        <a:ea typeface="Calibri" panose="020F0502020204030204"/>
                        <a:cs typeface="Calibri" panose="020F0502020204030204"/>
                        <a:sym typeface="Calibri" panose="020F0502020204030204"/>
                      </a:endParaRPr>
                    </a:p>
                  </a:txBody>
                  <a:tcPr marL="91425" marR="91425" marT="91425" marB="91425"/>
                </a:tc>
                <a:tc>
                  <a:txBody>
                    <a:bodyPr>
                      <a:spAutoFit/>
                    </a:bodyPr>
                    <a:lstStyle/>
                    <a:p>
                      <a:pPr marL="0" lvl="0" indent="0" algn="l" rtl="0">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Total de afiliados pasivos</a:t>
                      </a:r>
                      <a:endParaRPr sz="1800" b="1">
                        <a:solidFill>
                          <a:srgbClr val="32348C"/>
                        </a:solidFill>
                        <a:latin typeface="Calibri" panose="020F0502020204030204"/>
                        <a:ea typeface="Calibri" panose="020F0502020204030204"/>
                        <a:cs typeface="Calibri" panose="020F0502020204030204"/>
                        <a:sym typeface="Calibri" panose="020F0502020204030204"/>
                      </a:endParaRPr>
                    </a:p>
                  </a:txBody>
                  <a:tcPr marL="91425" marR="91425" marT="91425" marB="91425"/>
                </a:tc>
                <a:tc>
                  <a:txBody>
                    <a:bodyPr>
                      <a:spAutoFit/>
                    </a:bodyPr>
                    <a:lstStyle/>
                    <a:p>
                      <a:pPr marL="0" lvl="0" indent="0" algn="l" rtl="0">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Promedio de afiliados activos por Caja</a:t>
                      </a:r>
                      <a:endParaRPr sz="1800" b="1">
                        <a:solidFill>
                          <a:srgbClr val="32348C"/>
                        </a:solidFill>
                        <a:latin typeface="Calibri" panose="020F0502020204030204"/>
                        <a:ea typeface="Calibri" panose="020F0502020204030204"/>
                        <a:cs typeface="Calibri" panose="020F0502020204030204"/>
                        <a:sym typeface="Calibri" panose="020F0502020204030204"/>
                      </a:endParaRPr>
                    </a:p>
                  </a:txBody>
                  <a:tcPr marL="91425" marR="91425" marT="91425" marB="91425"/>
                </a:tc>
                <a:tc>
                  <a:txBody>
                    <a:bodyPr>
                      <a:spAutoFit/>
                    </a:bodyPr>
                    <a:lstStyle/>
                    <a:p>
                      <a:pPr marL="0" lvl="0" indent="0" algn="l" rtl="0">
                        <a:spcBef>
                          <a:spcPts val="0"/>
                        </a:spcBef>
                        <a:spcAft>
                          <a:spcPts val="0"/>
                        </a:spcAft>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Promedio de afiliados pasivos </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por Caja</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800" b="1">
                        <a:solidFill>
                          <a:srgbClr val="32348C"/>
                        </a:solidFill>
                        <a:latin typeface="Calibri" panose="020F0502020204030204"/>
                        <a:ea typeface="Calibri" panose="020F0502020204030204"/>
                        <a:cs typeface="Calibri" panose="020F0502020204030204"/>
                        <a:sym typeface="Calibri" panose="020F0502020204030204"/>
                      </a:endParaRPr>
                    </a:p>
                  </a:txBody>
                  <a:tcPr marL="91425" marR="91425" marT="91425" marB="91425"/>
                </a:tc>
                <a:tc>
                  <a:txBody>
                    <a:bodyPr>
                      <a:spAutoFit/>
                    </a:bodyPr>
                    <a:lstStyle/>
                    <a:p>
                      <a:pPr marL="0" lvl="0" indent="0" algn="l" rtl="0">
                        <a:spcBef>
                          <a:spcPts val="0"/>
                        </a:spcBef>
                        <a:spcAft>
                          <a:spcPts val="0"/>
                        </a:spcAft>
                        <a:buNone/>
                      </a:pPr>
                      <a:endParaRPr sz="1600" b="1">
                        <a:solidFill>
                          <a:srgbClr val="32348C"/>
                        </a:solidFill>
                        <a:latin typeface="Calibri" panose="020F0502020204030204"/>
                        <a:ea typeface="Calibri" panose="020F0502020204030204"/>
                        <a:cs typeface="Calibri" panose="020F0502020204030204"/>
                        <a:sym typeface="Calibri" panose="020F0502020204030204"/>
                      </a:endParaRPr>
                    </a:p>
                  </a:txBody>
                  <a:tcPr marL="91425" marR="91425" marT="91425" marB="91425"/>
                </a:tc>
              </a:tr>
              <a:tr h="1394700">
                <a:tc>
                  <a:txBody>
                    <a:bodyPr>
                      <a:spAutoFit/>
                    </a:bodyPr>
                    <a:lstStyle/>
                    <a:p>
                      <a:pPr marL="0" lvl="0" indent="0" algn="l" rtl="0">
                        <a:spcBef>
                          <a:spcPts val="0"/>
                        </a:spcBef>
                        <a:spcAft>
                          <a:spcPts val="0"/>
                        </a:spcAft>
                        <a:buNone/>
                      </a:pPr>
                      <a:r>
                        <a:rPr lang="en-US" sz="1800" b="1">
                          <a:latin typeface="Calibri" panose="020F0502020204030204"/>
                          <a:ea typeface="Calibri" panose="020F0502020204030204"/>
                          <a:cs typeface="Calibri" panose="020F0502020204030204"/>
                          <a:sym typeface="Calibri" panose="020F0502020204030204"/>
                        </a:rPr>
                        <a:t>2016 *</a:t>
                      </a:r>
                      <a:endParaRPr sz="1800" b="1">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504.356</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64320</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7641</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974</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1 afiliados pasivo por cada </a:t>
                      </a:r>
                      <a:r>
                        <a:rPr lang="en-US" sz="1800" b="1">
                          <a:latin typeface="Calibri" panose="020F0502020204030204"/>
                          <a:ea typeface="Calibri" panose="020F0502020204030204"/>
                          <a:cs typeface="Calibri" panose="020F0502020204030204"/>
                          <a:sym typeface="Calibri" panose="020F0502020204030204"/>
                        </a:rPr>
                        <a:t>7.84</a:t>
                      </a:r>
                      <a:r>
                        <a:rPr lang="en-US" sz="1800">
                          <a:latin typeface="Calibri" panose="020F0502020204030204"/>
                          <a:ea typeface="Calibri" panose="020F0502020204030204"/>
                          <a:cs typeface="Calibri" panose="020F0502020204030204"/>
                          <a:sym typeface="Calibri" panose="020F0502020204030204"/>
                        </a:rPr>
                        <a:t> activos</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C5A76B">
                        <a:alpha val="44230"/>
                      </a:srgbClr>
                    </a:solidFill>
                  </a:tcPr>
                </a:tc>
              </a:tr>
              <a:tr h="1095550">
                <a:tc>
                  <a:txBody>
                    <a:bodyPr>
                      <a:spAutoFit/>
                    </a:bodyPr>
                    <a:lstStyle/>
                    <a:p>
                      <a:pPr marL="0" lvl="0" indent="0" algn="l" rtl="0">
                        <a:spcBef>
                          <a:spcPts val="0"/>
                        </a:spcBef>
                        <a:spcAft>
                          <a:spcPts val="0"/>
                        </a:spcAft>
                        <a:buNone/>
                      </a:pPr>
                      <a:r>
                        <a:rPr lang="en-US" sz="1800" b="1">
                          <a:latin typeface="Calibri" panose="020F0502020204030204"/>
                          <a:ea typeface="Calibri" panose="020F0502020204030204"/>
                          <a:cs typeface="Calibri" panose="020F0502020204030204"/>
                          <a:sym typeface="Calibri" panose="020F0502020204030204"/>
                        </a:rPr>
                        <a:t>2018**</a:t>
                      </a:r>
                      <a:endParaRPr sz="16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555.782</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80523</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7398</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1069</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c>
                  <a:txBody>
                    <a:bodyPr>
                      <a:sp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1 afiliado pasivo por cada </a:t>
                      </a:r>
                      <a:r>
                        <a:rPr lang="en-US" sz="1800" b="1">
                          <a:latin typeface="Calibri" panose="020F0502020204030204"/>
                          <a:ea typeface="Calibri" panose="020F0502020204030204"/>
                          <a:cs typeface="Calibri" panose="020F0502020204030204"/>
                          <a:sym typeface="Calibri" panose="020F0502020204030204"/>
                        </a:rPr>
                        <a:t>6.92 </a:t>
                      </a:r>
                      <a:r>
                        <a:rPr lang="en-US" sz="1800">
                          <a:latin typeface="Calibri" panose="020F0502020204030204"/>
                          <a:ea typeface="Calibri" panose="020F0502020204030204"/>
                          <a:cs typeface="Calibri" panose="020F0502020204030204"/>
                          <a:sym typeface="Calibri" panose="020F0502020204030204"/>
                        </a:rPr>
                        <a:t>activos</a:t>
                      </a:r>
                      <a:endParaRPr sz="1800">
                        <a:latin typeface="Calibri" panose="020F0502020204030204"/>
                        <a:ea typeface="Calibri" panose="020F0502020204030204"/>
                        <a:cs typeface="Calibri" panose="020F0502020204030204"/>
                        <a:sym typeface="Calibri" panose="020F0502020204030204"/>
                      </a:endParaRPr>
                    </a:p>
                  </a:txBody>
                  <a:tcPr marL="91425" marR="91425" marT="91425" marB="91425">
                    <a:solidFill>
                      <a:srgbClr val="32348C">
                        <a:alpha val="45770"/>
                      </a:srgbClr>
                    </a:solidFill>
                  </a:tcPr>
                </a:tc>
              </a:tr>
            </a:tbl>
          </a:graphicData>
        </a:graphic>
      </p:graphicFrame>
      <p:sp>
        <p:nvSpPr>
          <p:cNvPr id="473" name="Google Shape;473;p71"/>
          <p:cNvSpPr txBox="1"/>
          <p:nvPr/>
        </p:nvSpPr>
        <p:spPr>
          <a:xfrm>
            <a:off x="355675" y="6028975"/>
            <a:ext cx="7298700" cy="6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alibri" panose="020F0502020204030204"/>
                <a:ea typeface="Calibri" panose="020F0502020204030204"/>
                <a:cs typeface="Calibri" panose="020F0502020204030204"/>
                <a:sym typeface="Calibri" panose="020F0502020204030204"/>
              </a:rPr>
              <a:t>*sobre un total de 66 cajas participantes</a:t>
            </a:r>
            <a:endParaRPr sz="1600">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r>
              <a:rPr lang="en-US" sz="1600">
                <a:latin typeface="Calibri" panose="020F0502020204030204"/>
                <a:ea typeface="Calibri" panose="020F0502020204030204"/>
                <a:cs typeface="Calibri" panose="020F0502020204030204"/>
                <a:sym typeface="Calibri" panose="020F0502020204030204"/>
              </a:rPr>
              <a:t>**sobre un total de 77 cajas participantes</a:t>
            </a:r>
            <a:endParaRPr sz="160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477" name="Shape 477"/>
        <p:cNvGrpSpPr/>
        <p:nvPr/>
      </p:nvGrpSpPr>
      <p:grpSpPr>
        <a:xfrm>
          <a:off x="0" y="0"/>
          <a:ext cx="0" cy="0"/>
          <a:chOff x="0" y="0"/>
          <a:chExt cx="0" cy="0"/>
        </a:xfrm>
      </p:grpSpPr>
      <p:sp>
        <p:nvSpPr>
          <p:cNvPr id="478" name="Google Shape;478;p72"/>
          <p:cNvSpPr txBox="1"/>
          <p:nvPr>
            <p:ph type="title"/>
          </p:nvPr>
        </p:nvSpPr>
        <p:spPr>
          <a:xfrm>
            <a:off x="0" y="319400"/>
            <a:ext cx="85794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000">
                <a:solidFill>
                  <a:srgbClr val="32348C"/>
                </a:solidFill>
              </a:rPr>
              <a:t>Activos, pasivos y ratio activos/pasivos según región</a:t>
            </a:r>
            <a:endParaRPr sz="3000" u="none" strike="noStrike" cap="none">
              <a:solidFill>
                <a:srgbClr val="32348C"/>
              </a:solidFill>
            </a:endParaRPr>
          </a:p>
        </p:txBody>
      </p:sp>
      <p:pic>
        <p:nvPicPr>
          <p:cNvPr id="479" name="Google Shape;479;p72"/>
          <p:cNvPicPr preferRelativeResize="0"/>
          <p:nvPr/>
        </p:nvPicPr>
        <p:blipFill>
          <a:blip r:embed="rId1"/>
          <a:stretch>
            <a:fillRect/>
          </a:stretch>
        </p:blipFill>
        <p:spPr>
          <a:xfrm>
            <a:off x="798725" y="1308775"/>
            <a:ext cx="6954550" cy="2017900"/>
          </a:xfrm>
          <a:prstGeom prst="rect">
            <a:avLst/>
          </a:prstGeom>
          <a:noFill/>
          <a:ln>
            <a:noFill/>
          </a:ln>
        </p:spPr>
      </p:pic>
      <p:sp>
        <p:nvSpPr>
          <p:cNvPr id="480" name="Google Shape;480;p72"/>
          <p:cNvSpPr txBox="1"/>
          <p:nvPr/>
        </p:nvSpPr>
        <p:spPr>
          <a:xfrm>
            <a:off x="798725" y="3641075"/>
            <a:ext cx="7052100" cy="9639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alibri" panose="020F0502020204030204"/>
                <a:ea typeface="Calibri" panose="020F0502020204030204"/>
                <a:cs typeface="Calibri" panose="020F0502020204030204"/>
                <a:sym typeface="Calibri" panose="020F0502020204030204"/>
              </a:rPr>
              <a:t>Buenos Aires posee la mayor cantidad de Cajas para Profesionales adheridas a la Coordinadora, así como también aquella que concentra la mayor cantidad de activos y pasivos (244.379 y 40.233 respectivamente). </a:t>
            </a:r>
            <a:endParaRPr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81" name="Google Shape;481;p72"/>
          <p:cNvSpPr txBox="1"/>
          <p:nvPr/>
        </p:nvSpPr>
        <p:spPr>
          <a:xfrm>
            <a:off x="1298275" y="4836513"/>
            <a:ext cx="6323400" cy="6855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alibri" panose="020F0502020204030204"/>
                <a:ea typeface="Calibri" panose="020F0502020204030204"/>
                <a:cs typeface="Calibri" panose="020F0502020204030204"/>
                <a:sym typeface="Calibri" panose="020F0502020204030204"/>
              </a:rPr>
              <a:t>San Luis es la provincia con menor ratio entre aportantes y beneficiarios (3,4), no obstante se trata de una sola Caja con escasa cantidad de afiliados</a:t>
            </a:r>
            <a:endParaRPr b="1">
              <a:solidFill>
                <a:schemeClr val="lt1"/>
              </a:solidFill>
            </a:endParaRPr>
          </a:p>
        </p:txBody>
      </p:sp>
      <p:sp>
        <p:nvSpPr>
          <p:cNvPr id="482" name="Google Shape;482;p72"/>
          <p:cNvSpPr/>
          <p:nvPr/>
        </p:nvSpPr>
        <p:spPr>
          <a:xfrm>
            <a:off x="798725" y="4839150"/>
            <a:ext cx="357900" cy="685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72"/>
          <p:cNvSpPr/>
          <p:nvPr/>
        </p:nvSpPr>
        <p:spPr>
          <a:xfrm>
            <a:off x="798725" y="5753550"/>
            <a:ext cx="357900" cy="68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72"/>
          <p:cNvSpPr txBox="1"/>
          <p:nvPr/>
        </p:nvSpPr>
        <p:spPr>
          <a:xfrm>
            <a:off x="1298275" y="5753550"/>
            <a:ext cx="6323400" cy="612600"/>
          </a:xfrm>
          <a:prstGeom prst="rect">
            <a:avLst/>
          </a:prstGeom>
          <a:solidFill>
            <a:srgbClr val="B05C0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alibri" panose="020F0502020204030204"/>
                <a:ea typeface="Calibri" panose="020F0502020204030204"/>
                <a:cs typeface="Calibri" panose="020F0502020204030204"/>
                <a:sym typeface="Calibri" panose="020F0502020204030204"/>
              </a:rPr>
              <a:t>La provincia de Chubut es quien presenta el ratio más alto (85,7), contabilizándose también una sola Caja en dicha provincia.</a:t>
            </a:r>
            <a:endParaRPr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488" name="Shape 488"/>
        <p:cNvGrpSpPr/>
        <p:nvPr/>
      </p:nvGrpSpPr>
      <p:grpSpPr>
        <a:xfrm>
          <a:off x="0" y="0"/>
          <a:ext cx="0" cy="0"/>
          <a:chOff x="0" y="0"/>
          <a:chExt cx="0" cy="0"/>
        </a:xfrm>
      </p:grpSpPr>
      <p:sp>
        <p:nvSpPr>
          <p:cNvPr id="489" name="Google Shape;489;p73"/>
          <p:cNvSpPr txBox="1"/>
          <p:nvPr>
            <p:ph type="title"/>
          </p:nvPr>
        </p:nvSpPr>
        <p:spPr>
          <a:xfrm>
            <a:off x="0" y="319400"/>
            <a:ext cx="33327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latin typeface="Arial" panose="020B0604020202020204"/>
                <a:ea typeface="Arial" panose="020B0604020202020204"/>
                <a:cs typeface="Arial" panose="020B0604020202020204"/>
                <a:sym typeface="Arial" panose="020B0604020202020204"/>
              </a:rPr>
              <a:t>Ratio estimado</a:t>
            </a:r>
            <a:endParaRPr b="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490" name="Google Shape;490;p73"/>
          <p:cNvSpPr txBox="1"/>
          <p:nvPr/>
        </p:nvSpPr>
        <p:spPr>
          <a:xfrm>
            <a:off x="922675" y="1663550"/>
            <a:ext cx="2052000" cy="6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panose="020F0502020204030204"/>
                <a:ea typeface="Calibri" panose="020F0502020204030204"/>
                <a:cs typeface="Calibri" panose="020F0502020204030204"/>
                <a:sym typeface="Calibri" panose="020F0502020204030204"/>
              </a:rPr>
              <a:t>POBLACIÓN TOTAL</a:t>
            </a:r>
            <a:endParaRPr sz="1800" b="1">
              <a:latin typeface="Calibri" panose="020F0502020204030204"/>
              <a:ea typeface="Calibri" panose="020F0502020204030204"/>
              <a:cs typeface="Calibri" panose="020F0502020204030204"/>
              <a:sym typeface="Calibri" panose="020F0502020204030204"/>
            </a:endParaRPr>
          </a:p>
        </p:txBody>
      </p:sp>
      <p:sp>
        <p:nvSpPr>
          <p:cNvPr id="491" name="Google Shape;491;p73"/>
          <p:cNvSpPr txBox="1"/>
          <p:nvPr/>
        </p:nvSpPr>
        <p:spPr>
          <a:xfrm>
            <a:off x="1006200" y="2380575"/>
            <a:ext cx="2232000" cy="7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panose="020F0502020204030204"/>
                <a:ea typeface="Calibri" panose="020F0502020204030204"/>
                <a:cs typeface="Calibri" panose="020F0502020204030204"/>
                <a:sym typeface="Calibri" panose="020F0502020204030204"/>
              </a:rPr>
              <a:t>TOTAL DE JUBILADOS Y PENSIONADO</a:t>
            </a:r>
            <a:endParaRPr sz="1800" b="1">
              <a:latin typeface="Calibri" panose="020F0502020204030204"/>
              <a:ea typeface="Calibri" panose="020F0502020204030204"/>
              <a:cs typeface="Calibri" panose="020F0502020204030204"/>
              <a:sym typeface="Calibri" panose="020F0502020204030204"/>
            </a:endParaRPr>
          </a:p>
        </p:txBody>
      </p:sp>
      <p:sp>
        <p:nvSpPr>
          <p:cNvPr id="492" name="Google Shape;492;p73"/>
          <p:cNvSpPr/>
          <p:nvPr/>
        </p:nvSpPr>
        <p:spPr>
          <a:xfrm>
            <a:off x="674775" y="2118000"/>
            <a:ext cx="2905800" cy="151500"/>
          </a:xfrm>
          <a:prstGeom prst="mathMin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73"/>
          <p:cNvSpPr/>
          <p:nvPr/>
        </p:nvSpPr>
        <p:spPr>
          <a:xfrm>
            <a:off x="3635575" y="1842575"/>
            <a:ext cx="826200" cy="6855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73"/>
          <p:cNvSpPr txBox="1"/>
          <p:nvPr/>
        </p:nvSpPr>
        <p:spPr>
          <a:xfrm>
            <a:off x="4957600" y="1759950"/>
            <a:ext cx="3249900" cy="11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panose="020F0502020204030204"/>
                <a:ea typeface="Calibri" panose="020F0502020204030204"/>
                <a:cs typeface="Calibri" panose="020F0502020204030204"/>
                <a:sym typeface="Calibri" panose="020F0502020204030204"/>
              </a:rPr>
              <a:t>Ratio de 6,90 activos por cada beneficiario.</a:t>
            </a:r>
            <a:endParaRPr sz="1800" b="1">
              <a:latin typeface="Calibri" panose="020F0502020204030204"/>
              <a:ea typeface="Calibri" panose="020F0502020204030204"/>
              <a:cs typeface="Calibri" panose="020F0502020204030204"/>
              <a:sym typeface="Calibri" panose="020F0502020204030204"/>
            </a:endParaRPr>
          </a:p>
        </p:txBody>
      </p:sp>
      <p:sp>
        <p:nvSpPr>
          <p:cNvPr id="495" name="Google Shape;495;p73"/>
          <p:cNvSpPr txBox="1"/>
          <p:nvPr/>
        </p:nvSpPr>
        <p:spPr>
          <a:xfrm>
            <a:off x="922675" y="3382600"/>
            <a:ext cx="6913200" cy="6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panose="020F0502020204030204"/>
                <a:ea typeface="Calibri" panose="020F0502020204030204"/>
                <a:cs typeface="Calibri" panose="020F0502020204030204"/>
                <a:sym typeface="Calibri" panose="020F0502020204030204"/>
              </a:rPr>
              <a:t>RATIO ELABORADO EN FUNCIÓN DE RESPUESTAS OBTENIDAS SOBRE POBLACIÓN TOTAL (+ DE 70 RESPUESTAS)</a:t>
            </a: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506" name="Shape 506"/>
        <p:cNvGrpSpPr/>
        <p:nvPr/>
      </p:nvGrpSpPr>
      <p:grpSpPr>
        <a:xfrm>
          <a:off x="0" y="0"/>
          <a:ext cx="0" cy="0"/>
          <a:chOff x="0" y="0"/>
          <a:chExt cx="0" cy="0"/>
        </a:xfrm>
      </p:grpSpPr>
      <p:sp>
        <p:nvSpPr>
          <p:cNvPr id="507" name="Google Shape;507;p75"/>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Población por estado y Región</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08" name="Google Shape;508;p75"/>
          <p:cNvPicPr preferRelativeResize="0"/>
          <p:nvPr/>
        </p:nvPicPr>
        <p:blipFill>
          <a:blip r:embed="rId1"/>
          <a:stretch>
            <a:fillRect/>
          </a:stretch>
        </p:blipFill>
        <p:spPr>
          <a:xfrm>
            <a:off x="414075" y="1446500"/>
            <a:ext cx="7943850" cy="3257550"/>
          </a:xfrm>
          <a:prstGeom prst="rect">
            <a:avLst/>
          </a:prstGeom>
          <a:noFill/>
          <a:ln>
            <a:noFill/>
          </a:ln>
        </p:spPr>
      </p:pic>
      <p:sp>
        <p:nvSpPr>
          <p:cNvPr id="509" name="Google Shape;509;p75"/>
          <p:cNvSpPr txBox="1"/>
          <p:nvPr/>
        </p:nvSpPr>
        <p:spPr>
          <a:xfrm>
            <a:off x="6348499" y="5346825"/>
            <a:ext cx="2658300" cy="10539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REGIÓN NORESTE</a:t>
            </a:r>
            <a:endParaRPr sz="1800" b="1">
              <a:solidFill>
                <a:srgbClr val="C5A76B"/>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1800" b="1">
                <a:solidFill>
                  <a:srgbClr val="C5A76B"/>
                </a:solidFill>
                <a:latin typeface="Calibri" panose="020F0502020204030204"/>
                <a:ea typeface="Calibri" panose="020F0502020204030204"/>
                <a:cs typeface="Calibri" panose="020F0502020204030204"/>
                <a:sym typeface="Calibri" panose="020F0502020204030204"/>
              </a:rPr>
              <a:t>menor % en la relación activos/pasivos</a:t>
            </a:r>
            <a:endParaRPr sz="1800" b="1">
              <a:solidFill>
                <a:srgbClr val="C5A76B"/>
              </a:solidFill>
              <a:latin typeface="Calibri" panose="020F0502020204030204"/>
              <a:ea typeface="Calibri" panose="020F0502020204030204"/>
              <a:cs typeface="Calibri" panose="020F0502020204030204"/>
              <a:sym typeface="Calibri" panose="020F0502020204030204"/>
            </a:endParaRPr>
          </a:p>
        </p:txBody>
      </p:sp>
      <p:sp>
        <p:nvSpPr>
          <p:cNvPr id="510" name="Google Shape;510;p75"/>
          <p:cNvSpPr txBox="1"/>
          <p:nvPr/>
        </p:nvSpPr>
        <p:spPr>
          <a:xfrm>
            <a:off x="1894150" y="5346825"/>
            <a:ext cx="2539800" cy="10539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REGIÓN CÓRDOBA</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mayor % en la relación activos/pasivos</a:t>
            </a: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511" name="Google Shape;511;p75"/>
          <p:cNvSpPr/>
          <p:nvPr/>
        </p:nvSpPr>
        <p:spPr>
          <a:xfrm>
            <a:off x="61500" y="5410200"/>
            <a:ext cx="537000" cy="950100"/>
          </a:xfrm>
          <a:prstGeom prst="upArrow">
            <a:avLst>
              <a:gd name="adj1" fmla="val 50000"/>
              <a:gd name="adj2" fmla="val 50000"/>
            </a:avLst>
          </a:prstGeom>
          <a:solidFill>
            <a:srgbClr val="C5A7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75"/>
          <p:cNvSpPr/>
          <p:nvPr/>
        </p:nvSpPr>
        <p:spPr>
          <a:xfrm rot="10800000">
            <a:off x="4543175" y="5398725"/>
            <a:ext cx="537000" cy="950100"/>
          </a:xfrm>
          <a:prstGeom prst="upArrow">
            <a:avLst>
              <a:gd name="adj1" fmla="val 50000"/>
              <a:gd name="adj2" fmla="val 50000"/>
            </a:avLst>
          </a:prstGeom>
          <a:solidFill>
            <a:srgbClr val="3234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75"/>
          <p:cNvSpPr txBox="1"/>
          <p:nvPr/>
        </p:nvSpPr>
        <p:spPr>
          <a:xfrm>
            <a:off x="412225" y="5591525"/>
            <a:ext cx="1695900" cy="9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b="1">
                <a:solidFill>
                  <a:srgbClr val="B05C05"/>
                </a:solidFill>
                <a:latin typeface="Calibri" panose="020F0502020204030204"/>
                <a:ea typeface="Calibri" panose="020F0502020204030204"/>
                <a:cs typeface="Calibri" panose="020F0502020204030204"/>
                <a:sym typeface="Calibri" panose="020F0502020204030204"/>
              </a:rPr>
              <a:t>18,89%</a:t>
            </a:r>
            <a:endParaRPr sz="3300" b="1">
              <a:solidFill>
                <a:srgbClr val="B05C05"/>
              </a:solidFill>
              <a:latin typeface="Calibri" panose="020F0502020204030204"/>
              <a:ea typeface="Calibri" panose="020F0502020204030204"/>
              <a:cs typeface="Calibri" panose="020F0502020204030204"/>
              <a:sym typeface="Calibri" panose="020F0502020204030204"/>
            </a:endParaRPr>
          </a:p>
        </p:txBody>
      </p:sp>
      <p:sp>
        <p:nvSpPr>
          <p:cNvPr id="514" name="Google Shape;514;p75"/>
          <p:cNvSpPr txBox="1"/>
          <p:nvPr/>
        </p:nvSpPr>
        <p:spPr>
          <a:xfrm>
            <a:off x="5076575" y="5551125"/>
            <a:ext cx="1262100" cy="9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b="1">
                <a:solidFill>
                  <a:srgbClr val="B05C05"/>
                </a:solidFill>
                <a:latin typeface="Calibri" panose="020F0502020204030204"/>
                <a:ea typeface="Calibri" panose="020F0502020204030204"/>
                <a:cs typeface="Calibri" panose="020F0502020204030204"/>
                <a:sym typeface="Calibri" panose="020F0502020204030204"/>
              </a:rPr>
              <a:t>5,68%</a:t>
            </a:r>
            <a:endParaRPr sz="3300" b="1">
              <a:solidFill>
                <a:srgbClr val="B05C05"/>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518" name="Shape 518"/>
        <p:cNvGrpSpPr/>
        <p:nvPr/>
      </p:nvGrpSpPr>
      <p:grpSpPr>
        <a:xfrm>
          <a:off x="0" y="0"/>
          <a:ext cx="0" cy="0"/>
          <a:chOff x="0" y="0"/>
          <a:chExt cx="0" cy="0"/>
        </a:xfrm>
      </p:grpSpPr>
      <p:sp>
        <p:nvSpPr>
          <p:cNvPr id="519" name="Google Shape;519;p76"/>
          <p:cNvSpPr txBox="1"/>
          <p:nvPr>
            <p:ph type="title"/>
          </p:nvPr>
        </p:nvSpPr>
        <p:spPr>
          <a:xfrm>
            <a:off x="0" y="319400"/>
            <a:ext cx="6628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latin typeface="Arial" panose="020B0604020202020204"/>
                <a:ea typeface="Arial" panose="020B0604020202020204"/>
                <a:cs typeface="Arial" panose="020B0604020202020204"/>
                <a:sym typeface="Arial" panose="020B0604020202020204"/>
              </a:rPr>
              <a:t>Pirámide poblacional | Activos</a:t>
            </a:r>
            <a:endParaRPr b="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20" name="Google Shape;520;p76"/>
          <p:cNvPicPr preferRelativeResize="0"/>
          <p:nvPr/>
        </p:nvPicPr>
        <p:blipFill>
          <a:blip r:embed="rId1"/>
          <a:stretch>
            <a:fillRect/>
          </a:stretch>
        </p:blipFill>
        <p:spPr>
          <a:xfrm>
            <a:off x="503700" y="1508600"/>
            <a:ext cx="6712350" cy="4049825"/>
          </a:xfrm>
          <a:prstGeom prst="rect">
            <a:avLst/>
          </a:prstGeom>
          <a:noFill/>
          <a:ln>
            <a:noFill/>
          </a:ln>
        </p:spPr>
      </p:pic>
      <p:sp>
        <p:nvSpPr>
          <p:cNvPr id="521" name="Google Shape;521;p76"/>
          <p:cNvSpPr txBox="1"/>
          <p:nvPr/>
        </p:nvSpPr>
        <p:spPr>
          <a:xfrm>
            <a:off x="446150" y="5664050"/>
            <a:ext cx="6292800" cy="9432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Una proporción mayor de mujeres, principalmente en las franjas etarias más jóvenes, mientras que en la franja que supera los 55 años la proporción de hombres es mayor.</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522" name="Google Shape;522;p76"/>
          <p:cNvSpPr txBox="1"/>
          <p:nvPr/>
        </p:nvSpPr>
        <p:spPr>
          <a:xfrm>
            <a:off x="6913075" y="5663900"/>
            <a:ext cx="2093100" cy="9432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Mujeres en actividad: 55,08%</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0" y="319400"/>
            <a:ext cx="5208300" cy="685500"/>
          </a:xfrm>
          <a:prstGeom prst="rect">
            <a:avLst/>
          </a:prstGeom>
          <a:solidFill>
            <a:srgbClr val="C5A76B"/>
          </a:solidFill>
          <a:ln w="9525" cap="flat" cmpd="sng">
            <a:solidFill>
              <a:srgbClr val="3234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000">
                <a:solidFill>
                  <a:srgbClr val="32348C"/>
                </a:solidFill>
              </a:rPr>
              <a:t>Órganos de control</a:t>
            </a:r>
            <a:endParaRPr sz="3000">
              <a:solidFill>
                <a:srgbClr val="32348C"/>
              </a:solidFill>
            </a:endParaRPr>
          </a:p>
        </p:txBody>
      </p:sp>
      <p:sp>
        <p:nvSpPr>
          <p:cNvPr id="105" name="Google Shape;105;p21"/>
          <p:cNvSpPr txBox="1"/>
          <p:nvPr/>
        </p:nvSpPr>
        <p:spPr>
          <a:xfrm>
            <a:off x="771175" y="1346800"/>
            <a:ext cx="7023300" cy="936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Todas las leyes de las Cajas para Profesionales han estructurado mecanismos de control respecto del funcionamiento de la Caja, y de los actos administrativos que dicta y su implementación.</a:t>
            </a:r>
            <a:endParaRPr sz="1200">
              <a:solidFill>
                <a:schemeClr val="dk1"/>
              </a:solidFill>
            </a:endParaRPr>
          </a:p>
          <a:p>
            <a:pPr marL="0" lvl="0" indent="0" algn="l" rtl="0">
              <a:spcBef>
                <a:spcPts val="0"/>
              </a:spcBef>
              <a:spcAft>
                <a:spcPts val="0"/>
              </a:spcAft>
              <a:buNone/>
            </a:pPr>
          </a:p>
        </p:txBody>
      </p:sp>
      <p:sp>
        <p:nvSpPr>
          <p:cNvPr id="106" name="Google Shape;106;p21"/>
          <p:cNvSpPr txBox="1"/>
          <p:nvPr/>
        </p:nvSpPr>
        <p:spPr>
          <a:xfrm>
            <a:off x="454450" y="2489800"/>
            <a:ext cx="2974500" cy="840000"/>
          </a:xfrm>
          <a:prstGeom prst="rect">
            <a:avLst/>
          </a:prstGeom>
          <a:solidFill>
            <a:srgbClr val="B05C05"/>
          </a:solid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Endógenos</a:t>
            </a: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7" name="Google Shape;107;p21"/>
          <p:cNvSpPr txBox="1"/>
          <p:nvPr/>
        </p:nvSpPr>
        <p:spPr>
          <a:xfrm>
            <a:off x="729875" y="3522650"/>
            <a:ext cx="2706000" cy="2561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Comisión Revisora de Cuentas</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Comisión Fiscalizadora</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Asamblea</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Sindicatura</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Auditoría interna</a:t>
            </a:r>
            <a:endParaRPr sz="1200">
              <a:solidFill>
                <a:schemeClr val="dk1"/>
              </a:solidFill>
            </a:endParaRPr>
          </a:p>
          <a:p>
            <a:pPr marL="0" lvl="0" indent="0" algn="l" rtl="0">
              <a:spcBef>
                <a:spcPts val="0"/>
              </a:spcBef>
              <a:spcAft>
                <a:spcPts val="0"/>
              </a:spcAft>
              <a:buNone/>
            </a:pPr>
          </a:p>
        </p:txBody>
      </p:sp>
      <p:pic>
        <p:nvPicPr>
          <p:cNvPr id="108" name="Google Shape;108;p21"/>
          <p:cNvPicPr preferRelativeResize="0"/>
          <p:nvPr/>
        </p:nvPicPr>
        <p:blipFill rotWithShape="1">
          <a:blip r:embed="rId1"/>
          <a:srcRect l="10944"/>
          <a:stretch>
            <a:fillRect/>
          </a:stretch>
        </p:blipFill>
        <p:spPr>
          <a:xfrm>
            <a:off x="3869675" y="2489800"/>
            <a:ext cx="5274325" cy="289919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526" name="Shape 526"/>
        <p:cNvGrpSpPr/>
        <p:nvPr/>
      </p:nvGrpSpPr>
      <p:grpSpPr>
        <a:xfrm>
          <a:off x="0" y="0"/>
          <a:ext cx="0" cy="0"/>
          <a:chOff x="0" y="0"/>
          <a:chExt cx="0" cy="0"/>
        </a:xfrm>
      </p:grpSpPr>
      <p:sp>
        <p:nvSpPr>
          <p:cNvPr id="527" name="Google Shape;527;p77"/>
          <p:cNvSpPr txBox="1"/>
          <p:nvPr>
            <p:ph type="title"/>
          </p:nvPr>
        </p:nvSpPr>
        <p:spPr>
          <a:xfrm>
            <a:off x="0" y="319400"/>
            <a:ext cx="6476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latin typeface="Arial" panose="020B0604020202020204"/>
                <a:ea typeface="Arial" panose="020B0604020202020204"/>
                <a:cs typeface="Arial" panose="020B0604020202020204"/>
                <a:sym typeface="Arial" panose="020B0604020202020204"/>
              </a:rPr>
              <a:t>Pirámide poblacional | Pasivos</a:t>
            </a:r>
            <a:endParaRPr b="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28" name="Google Shape;528;p77"/>
          <p:cNvPicPr preferRelativeResize="0"/>
          <p:nvPr/>
        </p:nvPicPr>
        <p:blipFill>
          <a:blip r:embed="rId1"/>
          <a:stretch>
            <a:fillRect/>
          </a:stretch>
        </p:blipFill>
        <p:spPr>
          <a:xfrm>
            <a:off x="446150" y="1184850"/>
            <a:ext cx="6760675" cy="4122015"/>
          </a:xfrm>
          <a:prstGeom prst="rect">
            <a:avLst/>
          </a:prstGeom>
          <a:noFill/>
          <a:ln>
            <a:noFill/>
          </a:ln>
        </p:spPr>
      </p:pic>
      <p:sp>
        <p:nvSpPr>
          <p:cNvPr id="529" name="Google Shape;529;p77"/>
          <p:cNvSpPr txBox="1"/>
          <p:nvPr/>
        </p:nvSpPr>
        <p:spPr>
          <a:xfrm>
            <a:off x="446150" y="5511650"/>
            <a:ext cx="6292800" cy="9432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b="1">
                <a:solidFill>
                  <a:schemeClr val="lt1"/>
                </a:solidFill>
                <a:latin typeface="Calibri" panose="020F0502020204030204"/>
                <a:ea typeface="Calibri" panose="020F0502020204030204"/>
                <a:cs typeface="Calibri" panose="020F0502020204030204"/>
                <a:sym typeface="Calibri" panose="020F0502020204030204"/>
              </a:rPr>
              <a:t>En la pirámide correspondiente a la población de beneficiarios se evidencia que las mujeres superan ampliamente a los hombres en la franja de edad menor a los 60 años, se equiparan en la franja de 60-64 años.</a:t>
            </a:r>
            <a:endParaRPr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530" name="Google Shape;530;p77"/>
          <p:cNvSpPr txBox="1"/>
          <p:nvPr/>
        </p:nvSpPr>
        <p:spPr>
          <a:xfrm>
            <a:off x="6913075" y="5511500"/>
            <a:ext cx="2093100" cy="9432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b="1">
                <a:solidFill>
                  <a:schemeClr val="lt1"/>
                </a:solidFill>
                <a:latin typeface="Calibri" panose="020F0502020204030204"/>
                <a:ea typeface="Calibri" panose="020F0502020204030204"/>
                <a:cs typeface="Calibri" panose="020F0502020204030204"/>
                <a:sym typeface="Calibri" panose="020F0502020204030204"/>
              </a:rPr>
              <a:t>Mujeres jubiladas/ pensionadas: 53,58%</a:t>
            </a:r>
            <a:endParaRPr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just" rtl="0">
              <a:lnSpc>
                <a:spcPct val="150000"/>
              </a:lnSpc>
              <a:spcBef>
                <a:spcPts val="0"/>
              </a:spcBef>
              <a:spcAft>
                <a:spcPts val="0"/>
              </a:spcAft>
              <a:buNone/>
            </a:pP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534" name="Shape 534"/>
        <p:cNvGrpSpPr/>
        <p:nvPr/>
      </p:nvGrpSpPr>
      <p:grpSpPr>
        <a:xfrm>
          <a:off x="0" y="0"/>
          <a:ext cx="0" cy="0"/>
          <a:chOff x="0" y="0"/>
          <a:chExt cx="0" cy="0"/>
        </a:xfrm>
      </p:grpSpPr>
      <p:sp>
        <p:nvSpPr>
          <p:cNvPr id="535" name="Google Shape;535;p78"/>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Beneficiarios por tipo de beneficio</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36" name="Google Shape;536;p78"/>
          <p:cNvPicPr preferRelativeResize="0"/>
          <p:nvPr/>
        </p:nvPicPr>
        <p:blipFill>
          <a:blip r:embed="rId1"/>
          <a:stretch>
            <a:fillRect/>
          </a:stretch>
        </p:blipFill>
        <p:spPr>
          <a:xfrm>
            <a:off x="840950" y="1515350"/>
            <a:ext cx="6858425" cy="41492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540" name="Shape 540"/>
        <p:cNvGrpSpPr/>
        <p:nvPr/>
      </p:nvGrpSpPr>
      <p:grpSpPr>
        <a:xfrm>
          <a:off x="0" y="0"/>
          <a:ext cx="0" cy="0"/>
          <a:chOff x="0" y="0"/>
          <a:chExt cx="0" cy="0"/>
        </a:xfrm>
      </p:grpSpPr>
      <p:sp>
        <p:nvSpPr>
          <p:cNvPr id="541" name="Google Shape;541;p79"/>
          <p:cNvSpPr txBox="1"/>
          <p:nvPr>
            <p:ph type="title"/>
          </p:nvPr>
        </p:nvSpPr>
        <p:spPr>
          <a:xfrm>
            <a:off x="0" y="319400"/>
            <a:ext cx="6644100" cy="12063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Beneficiarios de jubilación por tipo de beneficio</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42" name="Google Shape;542;p79"/>
          <p:cNvPicPr preferRelativeResize="0"/>
          <p:nvPr/>
        </p:nvPicPr>
        <p:blipFill>
          <a:blip r:embed="rId1"/>
          <a:stretch>
            <a:fillRect/>
          </a:stretch>
        </p:blipFill>
        <p:spPr>
          <a:xfrm>
            <a:off x="579325" y="1845825"/>
            <a:ext cx="7137025" cy="43829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546" name="Shape 546"/>
        <p:cNvGrpSpPr/>
        <p:nvPr/>
      </p:nvGrpSpPr>
      <p:grpSpPr>
        <a:xfrm>
          <a:off x="0" y="0"/>
          <a:ext cx="0" cy="0"/>
          <a:chOff x="0" y="0"/>
          <a:chExt cx="0" cy="0"/>
        </a:xfrm>
      </p:grpSpPr>
      <p:sp>
        <p:nvSpPr>
          <p:cNvPr id="547" name="Google Shape;547;p80"/>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Beneficiarios de pensión por tipo </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48" name="Google Shape;548;p80"/>
          <p:cNvPicPr preferRelativeResize="0"/>
          <p:nvPr/>
        </p:nvPicPr>
        <p:blipFill rotWithShape="1">
          <a:blip r:embed="rId1"/>
          <a:srcRect l="24240" r="18138"/>
          <a:stretch>
            <a:fillRect/>
          </a:stretch>
        </p:blipFill>
        <p:spPr>
          <a:xfrm>
            <a:off x="631325" y="1412675"/>
            <a:ext cx="7149300" cy="49076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552" name="Shape 552"/>
        <p:cNvGrpSpPr/>
        <p:nvPr/>
      </p:nvGrpSpPr>
      <p:grpSpPr>
        <a:xfrm>
          <a:off x="0" y="0"/>
          <a:ext cx="0" cy="0"/>
          <a:chOff x="0" y="0"/>
          <a:chExt cx="0" cy="0"/>
        </a:xfrm>
      </p:grpSpPr>
      <p:sp>
        <p:nvSpPr>
          <p:cNvPr id="553" name="Google Shape;553;p81"/>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Cobertura de prestaciones médico- asistenciales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54" name="Google Shape;554;p81"/>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558" name="Shape 558"/>
        <p:cNvGrpSpPr/>
        <p:nvPr/>
      </p:nvGrpSpPr>
      <p:grpSpPr>
        <a:xfrm>
          <a:off x="0" y="0"/>
          <a:ext cx="0" cy="0"/>
          <a:chOff x="0" y="0"/>
          <a:chExt cx="0" cy="0"/>
        </a:xfrm>
      </p:grpSpPr>
      <p:sp>
        <p:nvSpPr>
          <p:cNvPr id="559" name="Google Shape;559;p82"/>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Cajas que brindan prestaciones </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60" name="Google Shape;560;p82"/>
          <p:cNvPicPr preferRelativeResize="0"/>
          <p:nvPr/>
        </p:nvPicPr>
        <p:blipFill rotWithShape="1">
          <a:blip r:embed="rId1"/>
          <a:srcRect l="22847" r="21750"/>
          <a:stretch>
            <a:fillRect/>
          </a:stretch>
        </p:blipFill>
        <p:spPr>
          <a:xfrm>
            <a:off x="468200" y="1307275"/>
            <a:ext cx="6511999" cy="4638100"/>
          </a:xfrm>
          <a:prstGeom prst="rect">
            <a:avLst/>
          </a:prstGeom>
          <a:noFill/>
          <a:ln>
            <a:noFill/>
          </a:ln>
        </p:spPr>
      </p:pic>
      <p:sp>
        <p:nvSpPr>
          <p:cNvPr id="561" name="Google Shape;561;p82"/>
          <p:cNvSpPr txBox="1"/>
          <p:nvPr/>
        </p:nvSpPr>
        <p:spPr>
          <a:xfrm>
            <a:off x="5949100" y="4128575"/>
            <a:ext cx="2974800" cy="17325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lt1"/>
                </a:solidFill>
                <a:latin typeface="Calibri" panose="020F0502020204030204"/>
                <a:ea typeface="Calibri" panose="020F0502020204030204"/>
                <a:cs typeface="Calibri" panose="020F0502020204030204"/>
                <a:sym typeface="Calibri" panose="020F0502020204030204"/>
              </a:rPr>
              <a:t>Solo 32 Cajas brindan algún tipo de prestación médico- asistencial.</a:t>
            </a:r>
            <a:endParaRPr sz="2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565" name="Shape 565"/>
        <p:cNvGrpSpPr/>
        <p:nvPr/>
      </p:nvGrpSpPr>
      <p:grpSpPr>
        <a:xfrm>
          <a:off x="0" y="0"/>
          <a:ext cx="0" cy="0"/>
          <a:chOff x="0" y="0"/>
          <a:chExt cx="0" cy="0"/>
        </a:xfrm>
      </p:grpSpPr>
      <p:sp>
        <p:nvSpPr>
          <p:cNvPr id="566" name="Google Shape;566;p83"/>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Tipo de prestaciones brindadas </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67" name="Google Shape;567;p83"/>
          <p:cNvPicPr preferRelativeResize="0"/>
          <p:nvPr/>
        </p:nvPicPr>
        <p:blipFill>
          <a:blip r:embed="rId1"/>
          <a:stretch>
            <a:fillRect/>
          </a:stretch>
        </p:blipFill>
        <p:spPr>
          <a:xfrm>
            <a:off x="303875" y="1460275"/>
            <a:ext cx="7435475" cy="3960825"/>
          </a:xfrm>
          <a:prstGeom prst="rect">
            <a:avLst/>
          </a:prstGeom>
          <a:noFill/>
          <a:ln>
            <a:noFill/>
          </a:ln>
        </p:spPr>
      </p:pic>
      <p:sp>
        <p:nvSpPr>
          <p:cNvPr id="568" name="Google Shape;568;p83"/>
          <p:cNvSpPr txBox="1"/>
          <p:nvPr/>
        </p:nvSpPr>
        <p:spPr>
          <a:xfrm>
            <a:off x="303875" y="5271575"/>
            <a:ext cx="2974800" cy="14184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lt1"/>
                </a:solidFill>
                <a:latin typeface="Calibri" panose="020F0502020204030204"/>
                <a:ea typeface="Calibri" panose="020F0502020204030204"/>
                <a:cs typeface="Calibri" panose="020F0502020204030204"/>
                <a:sym typeface="Calibri" panose="020F0502020204030204"/>
              </a:rPr>
              <a:t>Solo 38% de las Cajas brindan prestaciones de forma Directa.</a:t>
            </a:r>
            <a:endParaRPr sz="2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69" name="Google Shape;569;p83"/>
          <p:cNvSpPr txBox="1"/>
          <p:nvPr/>
        </p:nvSpPr>
        <p:spPr>
          <a:xfrm>
            <a:off x="3485925" y="5271575"/>
            <a:ext cx="4253400" cy="14184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28 Cajas han suscripto convenios con diferentes obras sociales o empresas de medicina prepaga para que sus afiliados puedan gozar de prestaciones de salud.</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2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573" name="Shape 573"/>
        <p:cNvGrpSpPr/>
        <p:nvPr/>
      </p:nvGrpSpPr>
      <p:grpSpPr>
        <a:xfrm>
          <a:off x="0" y="0"/>
          <a:ext cx="0" cy="0"/>
          <a:chOff x="0" y="0"/>
          <a:chExt cx="0" cy="0"/>
        </a:xfrm>
      </p:grpSpPr>
      <p:sp>
        <p:nvSpPr>
          <p:cNvPr id="574" name="Google Shape;574;p84"/>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Tipo de sistema y alcance</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75" name="Google Shape;575;p84"/>
          <p:cNvPicPr preferRelativeResize="0"/>
          <p:nvPr/>
        </p:nvPicPr>
        <p:blipFill rotWithShape="1">
          <a:blip r:embed="rId1"/>
          <a:srcRect l="9455" r="8320"/>
          <a:stretch>
            <a:fillRect/>
          </a:stretch>
        </p:blipFill>
        <p:spPr>
          <a:xfrm>
            <a:off x="274925" y="1124725"/>
            <a:ext cx="5355302" cy="3482025"/>
          </a:xfrm>
          <a:prstGeom prst="rect">
            <a:avLst/>
          </a:prstGeom>
          <a:noFill/>
          <a:ln>
            <a:noFill/>
          </a:ln>
        </p:spPr>
      </p:pic>
      <p:sp>
        <p:nvSpPr>
          <p:cNvPr id="576" name="Google Shape;576;p84"/>
          <p:cNvSpPr txBox="1"/>
          <p:nvPr/>
        </p:nvSpPr>
        <p:spPr>
          <a:xfrm>
            <a:off x="6427700" y="4606750"/>
            <a:ext cx="2492400" cy="21276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200" b="1">
                <a:solidFill>
                  <a:schemeClr val="lt1"/>
                </a:solidFill>
              </a:rPr>
              <a:t>Aquellas Cajas que tienen convenios con obras sociales o empresas de medicina prepaga otorgan cobertura en todo el país.</a:t>
            </a:r>
            <a:endParaRPr sz="1200" b="1">
              <a:solidFill>
                <a:schemeClr val="lt1"/>
              </a:solidFill>
            </a:endParaRPr>
          </a:p>
          <a:p>
            <a:pPr marL="0" lvl="0" indent="546100" algn="just" rtl="0">
              <a:lnSpc>
                <a:spcPct val="150000"/>
              </a:lnSpc>
              <a:spcBef>
                <a:spcPts val="0"/>
              </a:spcBef>
              <a:spcAft>
                <a:spcPts val="0"/>
              </a:spcAft>
              <a:buClr>
                <a:schemeClr val="dk1"/>
              </a:buClr>
              <a:buSzPts val="1100"/>
              <a:buFont typeface="Arial" panose="020B0604020202020204"/>
              <a:buNone/>
            </a:pPr>
            <a:endParaRPr sz="1200">
              <a:solidFill>
                <a:schemeClr val="dk1"/>
              </a:solidFill>
            </a:endParaRPr>
          </a:p>
          <a:p>
            <a:pPr marL="0" lvl="0" indent="0" algn="l" rtl="0">
              <a:spcBef>
                <a:spcPts val="0"/>
              </a:spcBef>
              <a:spcAft>
                <a:spcPts val="0"/>
              </a:spcAft>
              <a:buNone/>
            </a:pPr>
          </a:p>
        </p:txBody>
      </p:sp>
      <p:sp>
        <p:nvSpPr>
          <p:cNvPr id="577" name="Google Shape;577;p84"/>
          <p:cNvSpPr txBox="1"/>
          <p:nvPr/>
        </p:nvSpPr>
        <p:spPr>
          <a:xfrm>
            <a:off x="5681900" y="1295225"/>
            <a:ext cx="3238200" cy="2127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2500" b="1">
                <a:solidFill>
                  <a:srgbClr val="32348C"/>
                </a:solidFill>
                <a:latin typeface="Calibri" panose="020F0502020204030204"/>
                <a:ea typeface="Calibri" panose="020F0502020204030204"/>
                <a:cs typeface="Calibri" panose="020F0502020204030204"/>
                <a:sym typeface="Calibri" panose="020F0502020204030204"/>
              </a:rPr>
              <a:t>4</a:t>
            </a:r>
            <a:r>
              <a:rPr lang="en-US" sz="1800" b="1">
                <a:solidFill>
                  <a:srgbClr val="32348C"/>
                </a:solidFill>
                <a:latin typeface="Calibri" panose="020F0502020204030204"/>
                <a:ea typeface="Calibri" panose="020F0502020204030204"/>
                <a:cs typeface="Calibri" panose="020F0502020204030204"/>
                <a:sym typeface="Calibri" panose="020F0502020204030204"/>
              </a:rPr>
              <a:t> de las Cajas que tienen sistemas asistenciales propios brindan cobertura exclusivamente en la provincia en la que desarrollan sus actividades.</a:t>
            </a: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578" name="Google Shape;578;p84"/>
          <p:cNvSpPr txBox="1"/>
          <p:nvPr/>
        </p:nvSpPr>
        <p:spPr>
          <a:xfrm>
            <a:off x="122175" y="4609750"/>
            <a:ext cx="2749200" cy="20466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b="1">
                <a:solidFill>
                  <a:schemeClr val="lt1"/>
                </a:solidFill>
                <a:latin typeface="Calibri" panose="020F0502020204030204"/>
                <a:ea typeface="Calibri" panose="020F0502020204030204"/>
                <a:cs typeface="Calibri" panose="020F0502020204030204"/>
                <a:sym typeface="Calibri" panose="020F0502020204030204"/>
              </a:rPr>
              <a:t>Otras, lo hacen principalmente en esa provincia y tienen convenio con prestadores de mediana y alta complejidad en la Ciudad Autónoma de Buenos Aires y alrededores.</a:t>
            </a:r>
            <a:endParaRPr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579" name="Google Shape;579;p84"/>
          <p:cNvSpPr txBox="1"/>
          <p:nvPr/>
        </p:nvSpPr>
        <p:spPr>
          <a:xfrm>
            <a:off x="3115875" y="4606750"/>
            <a:ext cx="3061200" cy="20466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b="1">
                <a:solidFill>
                  <a:schemeClr val="lt1"/>
                </a:solidFill>
                <a:latin typeface="Calibri" panose="020F0502020204030204"/>
                <a:ea typeface="Calibri" panose="020F0502020204030204"/>
                <a:cs typeface="Calibri" panose="020F0502020204030204"/>
                <a:sym typeface="Calibri" panose="020F0502020204030204"/>
              </a:rPr>
              <a:t>Existen casos en que la prestación plena de servicios médico- asistenciales se complementa con un seguro de asistencia al viajero que le otorga cobertura al afiliado cuando se aleja más de 180 km. de su domicilio, pero con las restricciones y particularidades propias de ese tipo de cobertura.</a:t>
            </a:r>
            <a:endParaRPr lang="en-US"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583" name="Shape 583"/>
        <p:cNvGrpSpPr/>
        <p:nvPr/>
      </p:nvGrpSpPr>
      <p:grpSpPr>
        <a:xfrm>
          <a:off x="0" y="0"/>
          <a:ext cx="0" cy="0"/>
          <a:chOff x="0" y="0"/>
          <a:chExt cx="0" cy="0"/>
        </a:xfrm>
      </p:grpSpPr>
      <p:sp>
        <p:nvSpPr>
          <p:cNvPr id="584" name="Google Shape;584;p85"/>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Prestadores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85" name="Google Shape;585;p85"/>
          <p:cNvPicPr preferRelativeResize="0"/>
          <p:nvPr/>
        </p:nvPicPr>
        <p:blipFill>
          <a:blip r:embed="rId1"/>
          <a:stretch>
            <a:fillRect/>
          </a:stretch>
        </p:blipFill>
        <p:spPr>
          <a:xfrm>
            <a:off x="152400" y="1157300"/>
            <a:ext cx="8660150" cy="4613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589" name="Shape 589"/>
        <p:cNvGrpSpPr/>
        <p:nvPr/>
      </p:nvGrpSpPr>
      <p:grpSpPr>
        <a:xfrm>
          <a:off x="0" y="0"/>
          <a:ext cx="0" cy="0"/>
          <a:chOff x="0" y="0"/>
          <a:chExt cx="0" cy="0"/>
        </a:xfrm>
      </p:grpSpPr>
      <p:sp>
        <p:nvSpPr>
          <p:cNvPr id="590" name="Google Shape;590;p86"/>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PMO </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591" name="Google Shape;591;p86"/>
          <p:cNvSpPr txBox="1"/>
          <p:nvPr/>
        </p:nvSpPr>
        <p:spPr>
          <a:xfrm>
            <a:off x="399350" y="1167800"/>
            <a:ext cx="8169300" cy="1143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800" b="1">
                <a:solidFill>
                  <a:srgbClr val="32348C"/>
                </a:solidFill>
                <a:latin typeface="Calibri" panose="020F0502020204030204"/>
                <a:ea typeface="Calibri" panose="020F0502020204030204"/>
                <a:cs typeface="Calibri" panose="020F0502020204030204"/>
                <a:sym typeface="Calibri" panose="020F0502020204030204"/>
              </a:rPr>
              <a:t>El 62% de las Cajas que otorgan prestaciones de salud cumplen con el Programa Médico Obligatorio (PMO), que es una canasta básica de prestaciones a través de la cual los beneficiarios tienen derecho a recibir prestaciones médico asistencial.</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92" name="Google Shape;592;p86"/>
          <p:cNvPicPr preferRelativeResize="0"/>
          <p:nvPr/>
        </p:nvPicPr>
        <p:blipFill>
          <a:blip r:embed="rId1"/>
          <a:stretch>
            <a:fillRect/>
          </a:stretch>
        </p:blipFill>
        <p:spPr>
          <a:xfrm>
            <a:off x="521525" y="2310800"/>
            <a:ext cx="7711126" cy="4122475"/>
          </a:xfrm>
          <a:prstGeom prst="rect">
            <a:avLst/>
          </a:prstGeom>
          <a:noFill/>
          <a:ln>
            <a:noFill/>
          </a:ln>
        </p:spPr>
      </p:pic>
      <p:sp>
        <p:nvSpPr>
          <p:cNvPr id="593" name="Google Shape;593;p86"/>
          <p:cNvSpPr txBox="1"/>
          <p:nvPr/>
        </p:nvSpPr>
        <p:spPr>
          <a:xfrm>
            <a:off x="5742600" y="5098450"/>
            <a:ext cx="3401400" cy="14523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88,23% de las Cajas que tienen sistemas asistenciales de salud propios (15 de 17) cubren como mínimo el P.M.O. </a:t>
            </a:r>
            <a:endParaRPr sz="18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0" y="319400"/>
            <a:ext cx="5208300" cy="685500"/>
          </a:xfrm>
          <a:prstGeom prst="rect">
            <a:avLst/>
          </a:prstGeom>
          <a:solidFill>
            <a:srgbClr val="C5A76B"/>
          </a:solidFill>
          <a:ln w="9525" cap="flat" cmpd="sng">
            <a:solidFill>
              <a:srgbClr val="3234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000">
                <a:solidFill>
                  <a:srgbClr val="32348C"/>
                </a:solidFill>
              </a:rPr>
              <a:t>Órganos de control</a:t>
            </a:r>
            <a:endParaRPr sz="3000">
              <a:solidFill>
                <a:srgbClr val="32348C"/>
              </a:solidFill>
            </a:endParaRPr>
          </a:p>
        </p:txBody>
      </p:sp>
      <p:sp>
        <p:nvSpPr>
          <p:cNvPr id="114" name="Google Shape;114;p22"/>
          <p:cNvSpPr txBox="1"/>
          <p:nvPr/>
        </p:nvSpPr>
        <p:spPr>
          <a:xfrm>
            <a:off x="771175" y="1346800"/>
            <a:ext cx="7023300" cy="93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15" name="Google Shape;115;p22"/>
          <p:cNvPicPr preferRelativeResize="0"/>
          <p:nvPr/>
        </p:nvPicPr>
        <p:blipFill rotWithShape="1">
          <a:blip r:embed="rId1"/>
          <a:srcRect l="13472"/>
          <a:stretch>
            <a:fillRect/>
          </a:stretch>
        </p:blipFill>
        <p:spPr>
          <a:xfrm>
            <a:off x="3869675" y="1346800"/>
            <a:ext cx="5111701" cy="3117075"/>
          </a:xfrm>
          <a:prstGeom prst="rect">
            <a:avLst/>
          </a:prstGeom>
          <a:noFill/>
          <a:ln>
            <a:noFill/>
          </a:ln>
        </p:spPr>
      </p:pic>
      <p:sp>
        <p:nvSpPr>
          <p:cNvPr id="116" name="Google Shape;116;p22"/>
          <p:cNvSpPr txBox="1"/>
          <p:nvPr/>
        </p:nvSpPr>
        <p:spPr>
          <a:xfrm>
            <a:off x="538000" y="1346800"/>
            <a:ext cx="2974500" cy="840000"/>
          </a:xfrm>
          <a:prstGeom prst="rect">
            <a:avLst/>
          </a:prstGeom>
          <a:solidFill>
            <a:srgbClr val="B05C05"/>
          </a:solid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None/>
            </a:pPr>
            <a:r>
              <a:rPr lang="en-US" sz="1800" b="1">
                <a:solidFill>
                  <a:srgbClr val="FFFFFF"/>
                </a:solidFill>
                <a:latin typeface="Calibri" panose="020F0502020204030204"/>
                <a:ea typeface="Calibri" panose="020F0502020204030204"/>
                <a:cs typeface="Calibri" panose="020F0502020204030204"/>
                <a:sym typeface="Calibri" panose="020F0502020204030204"/>
              </a:rPr>
              <a:t>Exógenos</a:t>
            </a:r>
            <a:endParaRPr lang="en-US"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7" name="Google Shape;117;p22"/>
          <p:cNvSpPr txBox="1"/>
          <p:nvPr/>
        </p:nvSpPr>
        <p:spPr>
          <a:xfrm>
            <a:off x="806500" y="2545825"/>
            <a:ext cx="2706000" cy="2561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Fiscalización estatal</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Síndico designado por el poder ejecutivo local</a:t>
            </a:r>
            <a:endParaRPr sz="1800" b="1">
              <a:solidFill>
                <a:srgbClr val="32348C"/>
              </a:solidFill>
              <a:latin typeface="Calibri" panose="020F0502020204030204"/>
              <a:ea typeface="Calibri" panose="020F0502020204030204"/>
              <a:cs typeface="Calibri" panose="020F0502020204030204"/>
              <a:sym typeface="Calibri" panose="020F0502020204030204"/>
            </a:endParaRPr>
          </a:p>
          <a:p>
            <a:pPr marL="457200" marR="0" lvl="0" indent="-342900" algn="l" rtl="0">
              <a:lnSpc>
                <a:spcPct val="150000"/>
              </a:lnSpc>
              <a:spcBef>
                <a:spcPts val="0"/>
              </a:spcBef>
              <a:spcAft>
                <a:spcPts val="0"/>
              </a:spcAft>
              <a:buClr>
                <a:srgbClr val="32348C"/>
              </a:buClr>
              <a:buSzPts val="1800"/>
              <a:buFont typeface="Calibri" panose="020F0502020204030204"/>
              <a:buChar char="●"/>
            </a:pPr>
            <a:r>
              <a:rPr lang="en-US" sz="1800" b="1">
                <a:solidFill>
                  <a:srgbClr val="32348C"/>
                </a:solidFill>
                <a:latin typeface="Calibri" panose="020F0502020204030204"/>
                <a:ea typeface="Calibri" panose="020F0502020204030204"/>
                <a:cs typeface="Calibri" panose="020F0502020204030204"/>
                <a:sym typeface="Calibri" panose="020F0502020204030204"/>
              </a:rPr>
              <a:t>Auditoría externa</a:t>
            </a:r>
            <a:endParaRPr sz="1200">
              <a:solidFill>
                <a:schemeClr val="dk1"/>
              </a:solidFill>
            </a:endParaRPr>
          </a:p>
          <a:p>
            <a:pPr marL="0" lvl="0" indent="546100" algn="just" rtl="0">
              <a:lnSpc>
                <a:spcPct val="150000"/>
              </a:lnSpc>
              <a:spcBef>
                <a:spcPts val="0"/>
              </a:spcBef>
              <a:spcAft>
                <a:spcPts val="0"/>
              </a:spcAft>
              <a:buNone/>
            </a:pPr>
            <a:endParaRPr sz="1200">
              <a:solidFill>
                <a:schemeClr val="dk1"/>
              </a:solidFill>
            </a:endParaRPr>
          </a:p>
          <a:p>
            <a:pPr marL="0" lvl="0" indent="0" algn="l" rtl="0">
              <a:spcBef>
                <a:spcPts val="0"/>
              </a:spcBef>
              <a:spcAft>
                <a:spcPts val="0"/>
              </a:spcAft>
              <a:buNone/>
            </a:p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597" name="Shape 597"/>
        <p:cNvGrpSpPr/>
        <p:nvPr/>
      </p:nvGrpSpPr>
      <p:grpSpPr>
        <a:xfrm>
          <a:off x="0" y="0"/>
          <a:ext cx="0" cy="0"/>
          <a:chOff x="0" y="0"/>
          <a:chExt cx="0" cy="0"/>
        </a:xfrm>
      </p:grpSpPr>
      <p:sp>
        <p:nvSpPr>
          <p:cNvPr id="598" name="Google Shape;598;p87"/>
          <p:cNvSpPr txBox="1"/>
          <p:nvPr>
            <p:ph type="title"/>
          </p:nvPr>
        </p:nvSpPr>
        <p:spPr>
          <a:xfrm>
            <a:off x="0" y="319400"/>
            <a:ext cx="71886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000">
                <a:solidFill>
                  <a:srgbClr val="32348C"/>
                </a:solidFill>
              </a:rPr>
              <a:t>Población cubierta por prestaciones de salud</a:t>
            </a:r>
            <a:endParaRPr sz="30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599" name="Google Shape;599;p87"/>
          <p:cNvPicPr preferRelativeResize="0"/>
          <p:nvPr/>
        </p:nvPicPr>
        <p:blipFill>
          <a:blip r:embed="rId1"/>
          <a:stretch>
            <a:fillRect/>
          </a:stretch>
        </p:blipFill>
        <p:spPr>
          <a:xfrm>
            <a:off x="374725" y="1177575"/>
            <a:ext cx="8110392" cy="3018325"/>
          </a:xfrm>
          <a:prstGeom prst="rect">
            <a:avLst/>
          </a:prstGeom>
          <a:noFill/>
          <a:ln>
            <a:noFill/>
          </a:ln>
        </p:spPr>
      </p:pic>
      <p:sp>
        <p:nvSpPr>
          <p:cNvPr id="600" name="Google Shape;600;p87"/>
          <p:cNvSpPr txBox="1"/>
          <p:nvPr/>
        </p:nvSpPr>
        <p:spPr>
          <a:xfrm>
            <a:off x="374725" y="4368575"/>
            <a:ext cx="4680900" cy="23766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La Caja de profesionales del Arte de Curar de Santa Fe es la que abarca el mayor número de sujetos con cobertura (45.097 personas), representando el 31,30% del total de personas en esas condiciones, vinculadas con las Cajas para Profesionales (como afiliado titular o grupo familiar adherente). </a:t>
            </a:r>
            <a:endParaRPr sz="18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just" rtl="0">
              <a:lnSpc>
                <a:spcPct val="115000"/>
              </a:lnSpc>
              <a:spcBef>
                <a:spcPts val="0"/>
              </a:spcBef>
              <a:spcAft>
                <a:spcPts val="0"/>
              </a:spcAft>
              <a:buClr>
                <a:schemeClr val="dk1"/>
              </a:buClr>
              <a:buSzPts val="1100"/>
              <a:buFont typeface="Arial" panose="020B0604020202020204"/>
              <a:buNone/>
            </a:pPr>
            <a:endParaRPr sz="1000">
              <a:solidFill>
                <a:schemeClr val="dk1"/>
              </a:solidFill>
            </a:endParaRPr>
          </a:p>
          <a:p>
            <a:pPr marL="0" lvl="0" indent="0" algn="l" rtl="0">
              <a:spcBef>
                <a:spcPts val="0"/>
              </a:spcBef>
              <a:spcAft>
                <a:spcPts val="0"/>
              </a:spcAft>
              <a:buNone/>
            </a:pPr>
          </a:p>
        </p:txBody>
      </p:sp>
      <p:sp>
        <p:nvSpPr>
          <p:cNvPr id="601" name="Google Shape;601;p87"/>
          <p:cNvSpPr txBox="1"/>
          <p:nvPr/>
        </p:nvSpPr>
        <p:spPr>
          <a:xfrm>
            <a:off x="5208300" y="4969725"/>
            <a:ext cx="3207600" cy="16803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b="1">
                <a:solidFill>
                  <a:schemeClr val="lt1"/>
                </a:solidFill>
              </a:rPr>
              <a:t>La sigue en número de personas cubiertas el Sistema Asistencial CASA de la Caja de Abogados de la Provincia de Buenos Aires, con el 16,97% (24.448 personas afiliadas)</a:t>
            </a:r>
            <a:endParaRPr b="1">
              <a:solidFill>
                <a:schemeClr val="lt1"/>
              </a:solidFill>
            </a:endParaRPr>
          </a:p>
          <a:p>
            <a:pPr marL="0" lvl="0" indent="0" algn="l" rtl="0">
              <a:spcBef>
                <a:spcPts val="0"/>
              </a:spcBef>
              <a:spcAft>
                <a:spcPts val="0"/>
              </a:spcAft>
              <a:buNone/>
            </a:pPr>
            <a:endParaRPr b="1">
              <a:highlight>
                <a:schemeClr val="lt1"/>
              </a:high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613" name="Shape 613"/>
        <p:cNvGrpSpPr/>
        <p:nvPr/>
      </p:nvGrpSpPr>
      <p:grpSpPr>
        <a:xfrm>
          <a:off x="0" y="0"/>
          <a:ext cx="0" cy="0"/>
          <a:chOff x="0" y="0"/>
          <a:chExt cx="0" cy="0"/>
        </a:xfrm>
      </p:grpSpPr>
      <p:sp>
        <p:nvSpPr>
          <p:cNvPr id="614" name="Google Shape;614;p89"/>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Suficiencia de las prestaciones </a:t>
            </a: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615" name="Google Shape;615;p89"/>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619" name="Shape 619"/>
        <p:cNvGrpSpPr/>
        <p:nvPr/>
      </p:nvGrpSpPr>
      <p:grpSpPr>
        <a:xfrm>
          <a:off x="0" y="0"/>
          <a:ext cx="0" cy="0"/>
          <a:chOff x="0" y="0"/>
          <a:chExt cx="0" cy="0"/>
        </a:xfrm>
      </p:grpSpPr>
      <p:sp>
        <p:nvSpPr>
          <p:cNvPr id="620" name="Google Shape;620;p90"/>
          <p:cNvSpPr txBox="1"/>
          <p:nvPr>
            <p:ph type="title"/>
          </p:nvPr>
        </p:nvSpPr>
        <p:spPr>
          <a:xfrm>
            <a:off x="0" y="319400"/>
            <a:ext cx="8583900" cy="8538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000">
                <a:solidFill>
                  <a:srgbClr val="32348C"/>
                </a:solidFill>
              </a:rPr>
              <a:t>Nivel de beneficios y haber teórico promedio </a:t>
            </a:r>
            <a:r>
              <a:rPr lang="en-US" sz="2000">
                <a:solidFill>
                  <a:srgbClr val="32348C"/>
                </a:solidFill>
              </a:rPr>
              <a:t>(comparado con ANSES)</a:t>
            </a:r>
            <a:endParaRPr sz="20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621" name="Google Shape;621;p90"/>
          <p:cNvPicPr preferRelativeResize="0"/>
          <p:nvPr/>
        </p:nvPicPr>
        <p:blipFill>
          <a:blip r:embed="rId1"/>
          <a:stretch>
            <a:fillRect/>
          </a:stretch>
        </p:blipFill>
        <p:spPr>
          <a:xfrm>
            <a:off x="549525" y="1631075"/>
            <a:ext cx="7911125" cy="3467375"/>
          </a:xfrm>
          <a:prstGeom prst="rect">
            <a:avLst/>
          </a:prstGeom>
          <a:noFill/>
          <a:ln>
            <a:noFill/>
          </a:ln>
        </p:spPr>
      </p:pic>
      <p:sp>
        <p:nvSpPr>
          <p:cNvPr id="622" name="Google Shape;622;p90"/>
          <p:cNvSpPr txBox="1"/>
          <p:nvPr/>
        </p:nvSpPr>
        <p:spPr>
          <a:xfrm>
            <a:off x="997650" y="5556325"/>
            <a:ext cx="3666000" cy="10386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58 Cajas que superan el mínimo que reconoce la ANSES </a:t>
            </a:r>
            <a:endParaRPr sz="20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623" name="Google Shape;623;p90"/>
          <p:cNvSpPr txBox="1"/>
          <p:nvPr/>
        </p:nvSpPr>
        <p:spPr>
          <a:xfrm>
            <a:off x="5238900" y="5556325"/>
            <a:ext cx="3146400" cy="1038600"/>
          </a:xfrm>
          <a:prstGeom prst="rect">
            <a:avLst/>
          </a:prstGeom>
          <a:solidFill>
            <a:srgbClr val="B05C05"/>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13 que no llegan a ese nivel mínimo de beneficio</a:t>
            </a:r>
            <a:endParaRPr sz="20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24" name="Google Shape;624;p90"/>
          <p:cNvSpPr/>
          <p:nvPr/>
        </p:nvSpPr>
        <p:spPr>
          <a:xfrm>
            <a:off x="458225" y="5541375"/>
            <a:ext cx="447900" cy="1038600"/>
          </a:xfrm>
          <a:prstGeom prst="upArrow">
            <a:avLst>
              <a:gd name="adj1" fmla="val 50000"/>
              <a:gd name="adj2" fmla="val 50000"/>
            </a:avLst>
          </a:prstGeom>
          <a:solidFill>
            <a:srgbClr val="C5A7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90"/>
          <p:cNvSpPr/>
          <p:nvPr/>
        </p:nvSpPr>
        <p:spPr>
          <a:xfrm>
            <a:off x="4719825" y="5526100"/>
            <a:ext cx="447900" cy="1130400"/>
          </a:xfrm>
          <a:prstGeom prst="downArrow">
            <a:avLst>
              <a:gd name="adj1" fmla="val 50000"/>
              <a:gd name="adj2" fmla="val 50000"/>
            </a:avLst>
          </a:prstGeom>
          <a:solidFill>
            <a:srgbClr val="C5A7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629" name="Shape 629"/>
        <p:cNvGrpSpPr/>
        <p:nvPr/>
      </p:nvGrpSpPr>
      <p:grpSpPr>
        <a:xfrm>
          <a:off x="0" y="0"/>
          <a:ext cx="0" cy="0"/>
          <a:chOff x="0" y="0"/>
          <a:chExt cx="0" cy="0"/>
        </a:xfrm>
      </p:grpSpPr>
      <p:sp>
        <p:nvSpPr>
          <p:cNvPr id="630" name="Google Shape;630;p91"/>
          <p:cNvSpPr txBox="1"/>
          <p:nvPr>
            <p:ph type="title"/>
          </p:nvPr>
        </p:nvSpPr>
        <p:spPr>
          <a:xfrm>
            <a:off x="0" y="319400"/>
            <a:ext cx="82326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000">
                <a:solidFill>
                  <a:srgbClr val="32348C"/>
                </a:solidFill>
              </a:rPr>
              <a:t>Haber teóricos mínimos y máximos en pesos</a:t>
            </a:r>
            <a:endParaRPr sz="3000">
              <a:solidFill>
                <a:srgbClr val="32348C"/>
              </a:solidFill>
            </a:endParaRPr>
          </a:p>
        </p:txBody>
      </p:sp>
      <p:sp>
        <p:nvSpPr>
          <p:cNvPr id="631" name="Google Shape;631;p91"/>
          <p:cNvSpPr txBox="1"/>
          <p:nvPr/>
        </p:nvSpPr>
        <p:spPr>
          <a:xfrm>
            <a:off x="198525" y="5209268"/>
            <a:ext cx="3482400" cy="6855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24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haber teórico máximo </a:t>
            </a:r>
            <a:endParaRPr>
              <a:solidFill>
                <a:srgbClr val="32348C"/>
              </a:solidFill>
            </a:endParaRPr>
          </a:p>
        </p:txBody>
      </p:sp>
      <p:sp>
        <p:nvSpPr>
          <p:cNvPr id="632" name="Google Shape;632;p91"/>
          <p:cNvSpPr txBox="1"/>
          <p:nvPr/>
        </p:nvSpPr>
        <p:spPr>
          <a:xfrm>
            <a:off x="4704250" y="5253150"/>
            <a:ext cx="4215600" cy="13593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1100"/>
              <a:buFont typeface="Arial" panose="020B0604020202020204"/>
              <a:buNone/>
            </a:pPr>
            <a:r>
              <a:rPr lang="en-US" sz="24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haber teórico máximo promedio de todo el sistema </a:t>
            </a:r>
            <a:endParaRPr sz="24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p:txBody>
      </p:sp>
      <p:sp>
        <p:nvSpPr>
          <p:cNvPr id="633" name="Google Shape;633;p91"/>
          <p:cNvSpPr txBox="1"/>
          <p:nvPr/>
        </p:nvSpPr>
        <p:spPr>
          <a:xfrm>
            <a:off x="656375" y="1325775"/>
            <a:ext cx="2214600" cy="1038600"/>
          </a:xfrm>
          <a:prstGeom prst="rect">
            <a:avLst/>
          </a:prstGeom>
          <a:solidFill>
            <a:srgbClr val="C5A7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500">
                <a:solidFill>
                  <a:srgbClr val="32348C"/>
                </a:solidFill>
                <a:latin typeface="Calibri" panose="020F0502020204030204"/>
                <a:ea typeface="Calibri" panose="020F0502020204030204"/>
                <a:cs typeface="Calibri" panose="020F0502020204030204"/>
                <a:sym typeface="Calibri" panose="020F0502020204030204"/>
              </a:rPr>
              <a:t>$46.300</a:t>
            </a:r>
            <a:endParaRPr sz="4500">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34" name="Google Shape;634;p91"/>
          <p:cNvSpPr txBox="1"/>
          <p:nvPr/>
        </p:nvSpPr>
        <p:spPr>
          <a:xfrm>
            <a:off x="198525" y="2320500"/>
            <a:ext cx="4307400" cy="885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24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haber mínimo teórico más alto</a:t>
            </a:r>
            <a:endParaRPr sz="24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35" name="Google Shape;635;p91"/>
          <p:cNvSpPr txBox="1"/>
          <p:nvPr/>
        </p:nvSpPr>
        <p:spPr>
          <a:xfrm>
            <a:off x="656375" y="4214550"/>
            <a:ext cx="2428500" cy="10386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a:solidFill>
                  <a:srgbClr val="32348C"/>
                </a:solidFill>
                <a:latin typeface="Calibri" panose="020F0502020204030204"/>
                <a:ea typeface="Calibri" panose="020F0502020204030204"/>
                <a:cs typeface="Calibri" panose="020F0502020204030204"/>
                <a:sym typeface="Calibri" panose="020F0502020204030204"/>
              </a:rPr>
              <a:t>$141.969</a:t>
            </a:r>
            <a:endParaRPr sz="4500">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36" name="Google Shape;636;p91"/>
          <p:cNvSpPr txBox="1"/>
          <p:nvPr/>
        </p:nvSpPr>
        <p:spPr>
          <a:xfrm>
            <a:off x="5009950" y="1325775"/>
            <a:ext cx="2214600" cy="1038600"/>
          </a:xfrm>
          <a:prstGeom prst="rect">
            <a:avLst/>
          </a:prstGeom>
          <a:solidFill>
            <a:srgbClr val="C5A76B">
              <a:alpha val="442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a:solidFill>
                  <a:srgbClr val="32348C"/>
                </a:solidFill>
                <a:latin typeface="Calibri" panose="020F0502020204030204"/>
                <a:ea typeface="Calibri" panose="020F0502020204030204"/>
                <a:cs typeface="Calibri" panose="020F0502020204030204"/>
                <a:sym typeface="Calibri" panose="020F0502020204030204"/>
              </a:rPr>
              <a:t>$13.781</a:t>
            </a:r>
            <a:endParaRPr sz="4500">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37" name="Google Shape;637;p91"/>
          <p:cNvSpPr txBox="1"/>
          <p:nvPr/>
        </p:nvSpPr>
        <p:spPr>
          <a:xfrm>
            <a:off x="4704250" y="2320500"/>
            <a:ext cx="4307400" cy="885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haber mínimo teórico promedio (actualizado a julio de 2018)</a:t>
            </a:r>
            <a:endParaRPr sz="24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38" name="Google Shape;638;p91"/>
          <p:cNvSpPr txBox="1"/>
          <p:nvPr/>
        </p:nvSpPr>
        <p:spPr>
          <a:xfrm>
            <a:off x="5009950" y="4214550"/>
            <a:ext cx="2428500" cy="10386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a:solidFill>
                  <a:srgbClr val="32348C"/>
                </a:solidFill>
                <a:latin typeface="Calibri" panose="020F0502020204030204"/>
                <a:ea typeface="Calibri" panose="020F0502020204030204"/>
                <a:cs typeface="Calibri" panose="020F0502020204030204"/>
                <a:sym typeface="Calibri" panose="020F0502020204030204"/>
              </a:rPr>
              <a:t>$32.912</a:t>
            </a:r>
            <a:endParaRPr sz="4500">
              <a:solidFill>
                <a:srgbClr val="32348C"/>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642" name="Shape 642"/>
        <p:cNvGrpSpPr/>
        <p:nvPr/>
      </p:nvGrpSpPr>
      <p:grpSpPr>
        <a:xfrm>
          <a:off x="0" y="0"/>
          <a:ext cx="0" cy="0"/>
          <a:chOff x="0" y="0"/>
          <a:chExt cx="0" cy="0"/>
        </a:xfrm>
      </p:grpSpPr>
      <p:sp>
        <p:nvSpPr>
          <p:cNvPr id="643" name="Google Shape;643;p92"/>
          <p:cNvSpPr txBox="1"/>
          <p:nvPr>
            <p:ph type="title"/>
          </p:nvPr>
        </p:nvSpPr>
        <p:spPr>
          <a:xfrm>
            <a:off x="0" y="319400"/>
            <a:ext cx="88590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000">
                <a:solidFill>
                  <a:srgbClr val="32348C"/>
                </a:solidFill>
              </a:rPr>
              <a:t>Haber teórico minimo promedio  en pesos por provincia</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644" name="Google Shape;644;p92"/>
          <p:cNvPicPr preferRelativeResize="0"/>
          <p:nvPr/>
        </p:nvPicPr>
        <p:blipFill>
          <a:blip r:embed="rId1"/>
          <a:stretch>
            <a:fillRect/>
          </a:stretch>
        </p:blipFill>
        <p:spPr>
          <a:xfrm>
            <a:off x="0" y="1157300"/>
            <a:ext cx="6369575" cy="4835375"/>
          </a:xfrm>
          <a:prstGeom prst="rect">
            <a:avLst/>
          </a:prstGeom>
          <a:noFill/>
          <a:ln>
            <a:noFill/>
          </a:ln>
        </p:spPr>
      </p:pic>
      <p:sp>
        <p:nvSpPr>
          <p:cNvPr id="645" name="Google Shape;645;p92"/>
          <p:cNvSpPr txBox="1"/>
          <p:nvPr/>
        </p:nvSpPr>
        <p:spPr>
          <a:xfrm>
            <a:off x="6272400" y="1310500"/>
            <a:ext cx="2784900" cy="11913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San Luis, Buenos Aires, Córdoba y Mendoza superan el promedio de haber mínimo a nivel nacional ($13.781)  </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46" name="Google Shape;646;p92"/>
          <p:cNvSpPr txBox="1"/>
          <p:nvPr/>
        </p:nvSpPr>
        <p:spPr>
          <a:xfrm>
            <a:off x="6272525" y="2807400"/>
            <a:ext cx="2784900" cy="36810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En otras provincias con mayor número de Cajas (ej. Buenos Aires) existe una importante brecha entre el haber mínimo teórico informado, siendo $8.897 el más bajo y $33.840 el haber mínimo más alto (3,8 veces más que el mínimo más bajo). Lo mismo ocurre en Córdoba donde el haber mínimo más alto alcanza los $46.300 y el más bajo 12.654.</a:t>
            </a:r>
            <a:endParaRPr sz="1200">
              <a:solidFill>
                <a:srgbClr val="222222"/>
              </a:solidFill>
              <a:highlight>
                <a:srgbClr val="FFFFFF"/>
              </a:highlight>
            </a:endParaRPr>
          </a:p>
          <a:p>
            <a:pPr marL="0" lvl="0" indent="0" algn="l" rtl="0">
              <a:spcBef>
                <a:spcPts val="0"/>
              </a:spcBef>
              <a:spcAft>
                <a:spcPts val="0"/>
              </a:spcAft>
              <a:buNone/>
            </a:p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650" name="Shape 650"/>
        <p:cNvGrpSpPr/>
        <p:nvPr/>
      </p:nvGrpSpPr>
      <p:grpSpPr>
        <a:xfrm>
          <a:off x="0" y="0"/>
          <a:ext cx="0" cy="0"/>
          <a:chOff x="0" y="0"/>
          <a:chExt cx="0" cy="0"/>
        </a:xfrm>
      </p:grpSpPr>
      <p:sp>
        <p:nvSpPr>
          <p:cNvPr id="651" name="Google Shape;651;p93"/>
          <p:cNvSpPr txBox="1"/>
          <p:nvPr>
            <p:ph type="title"/>
          </p:nvPr>
        </p:nvSpPr>
        <p:spPr>
          <a:xfrm>
            <a:off x="0" y="319400"/>
            <a:ext cx="81105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000">
                <a:solidFill>
                  <a:srgbClr val="32348C"/>
                </a:solidFill>
              </a:rPr>
              <a:t>Haber teórico mínimo en pesos por actividad</a:t>
            </a:r>
            <a:endParaRPr sz="3000">
              <a:solidFill>
                <a:srgbClr val="32348C"/>
              </a:solidFill>
            </a:endParaRPr>
          </a:p>
        </p:txBody>
      </p:sp>
      <p:pic>
        <p:nvPicPr>
          <p:cNvPr id="652" name="Google Shape;652;p93"/>
          <p:cNvPicPr preferRelativeResize="0"/>
          <p:nvPr/>
        </p:nvPicPr>
        <p:blipFill>
          <a:blip r:embed="rId1"/>
          <a:stretch>
            <a:fillRect/>
          </a:stretch>
        </p:blipFill>
        <p:spPr>
          <a:xfrm>
            <a:off x="152400" y="1157300"/>
            <a:ext cx="7958100" cy="3331298"/>
          </a:xfrm>
          <a:prstGeom prst="rect">
            <a:avLst/>
          </a:prstGeom>
          <a:noFill/>
          <a:ln>
            <a:noFill/>
          </a:ln>
        </p:spPr>
      </p:pic>
      <p:sp>
        <p:nvSpPr>
          <p:cNvPr id="653" name="Google Shape;653;p93"/>
          <p:cNvSpPr txBox="1"/>
          <p:nvPr/>
        </p:nvSpPr>
        <p:spPr>
          <a:xfrm>
            <a:off x="318225" y="5205350"/>
            <a:ext cx="3345000" cy="15732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Las Cajas de Escribanos, las de Abogados (abogados y procuradores), y las de profesionales de la salud, analizadas por grupo de profesiones, superan dicho promedio.</a:t>
            </a:r>
            <a:endParaRPr sz="1500" b="1">
              <a:solidFill>
                <a:schemeClr val="lt1"/>
              </a:solidFill>
              <a:highlight>
                <a:srgbClr val="FFFFFF"/>
              </a:highlight>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654" name="Google Shape;654;p93"/>
          <p:cNvSpPr txBox="1"/>
          <p:nvPr/>
        </p:nvSpPr>
        <p:spPr>
          <a:xfrm>
            <a:off x="3922875" y="5205350"/>
            <a:ext cx="4902900" cy="1573200"/>
          </a:xfrm>
          <a:prstGeom prst="rect">
            <a:avLst/>
          </a:prstGeom>
          <a:solidFill>
            <a:srgbClr val="B05C05"/>
          </a:solid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Entre estas, las Cajas de Escribanos concentran los haberes mínimos más altos. De hecho, las tres Cajas con haberes mínimos más altos a nivel nacional son justamente de Escribanos (de Córdoba, San Luis y Buenos Aires).</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50000"/>
              </a:lnSpc>
              <a:spcBef>
                <a:spcPts val="0"/>
              </a:spcBef>
              <a:spcAft>
                <a:spcPts val="0"/>
              </a:spcAft>
              <a:buNone/>
            </a:pP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658" name="Shape 658"/>
        <p:cNvGrpSpPr/>
        <p:nvPr/>
      </p:nvGrpSpPr>
      <p:grpSpPr>
        <a:xfrm>
          <a:off x="0" y="0"/>
          <a:ext cx="0" cy="0"/>
          <a:chOff x="0" y="0"/>
          <a:chExt cx="0" cy="0"/>
        </a:xfrm>
      </p:grpSpPr>
      <p:sp>
        <p:nvSpPr>
          <p:cNvPr id="659" name="Google Shape;659;p94"/>
          <p:cNvSpPr txBox="1"/>
          <p:nvPr>
            <p:ph type="title"/>
          </p:nvPr>
        </p:nvSpPr>
        <p:spPr>
          <a:xfrm>
            <a:off x="0" y="319400"/>
            <a:ext cx="89046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3000">
                <a:solidFill>
                  <a:srgbClr val="32348C"/>
                </a:solidFill>
              </a:rPr>
              <a:t>Haber teórico mínimo en pesos jubilación por invalidez</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60" name="Google Shape;660;p94"/>
          <p:cNvSpPr txBox="1"/>
          <p:nvPr/>
        </p:nvSpPr>
        <p:spPr>
          <a:xfrm>
            <a:off x="4185050" y="5292325"/>
            <a:ext cx="3967500" cy="14664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a:t>
            </a:r>
            <a:r>
              <a:rPr lang="en-US" sz="2000" b="1">
                <a:solidFill>
                  <a:schemeClr val="lt1"/>
                </a:solidFill>
                <a:latin typeface="Calibri" panose="020F0502020204030204"/>
                <a:ea typeface="Calibri" panose="020F0502020204030204"/>
                <a:cs typeface="Calibri" panose="020F0502020204030204"/>
                <a:sym typeface="Calibri" panose="020F0502020204030204"/>
              </a:rPr>
              <a:t>90,63% </a:t>
            </a:r>
            <a:r>
              <a:rPr lang="en-US" sz="1500" b="1">
                <a:solidFill>
                  <a:schemeClr val="lt1"/>
                </a:solidFill>
                <a:latin typeface="Calibri" panose="020F0502020204030204"/>
                <a:ea typeface="Calibri" panose="020F0502020204030204"/>
                <a:cs typeface="Calibri" panose="020F0502020204030204"/>
                <a:sym typeface="Calibri" panose="020F0502020204030204"/>
              </a:rPr>
              <a:t>de las Cajas abonan una suma superior para la jubilación ordinaria, pero existen 3 casos que informan mayores haberes para la jubilación extraordinaria por incapacidad.</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15000"/>
              </a:lnSpc>
              <a:spcBef>
                <a:spcPts val="0"/>
              </a:spcBef>
              <a:spcAft>
                <a:spcPts val="0"/>
              </a:spcAft>
              <a:buNone/>
            </a:pPr>
            <a:endParaRPr sz="1500">
              <a:solidFill>
                <a:schemeClr val="lt1"/>
              </a:solidFill>
            </a:endParaRPr>
          </a:p>
        </p:txBody>
      </p:sp>
      <p:pic>
        <p:nvPicPr>
          <p:cNvPr id="661" name="Google Shape;661;p94"/>
          <p:cNvPicPr preferRelativeResize="0"/>
          <p:nvPr/>
        </p:nvPicPr>
        <p:blipFill>
          <a:blip r:embed="rId1"/>
          <a:stretch>
            <a:fillRect/>
          </a:stretch>
        </p:blipFill>
        <p:spPr>
          <a:xfrm>
            <a:off x="354925" y="1125825"/>
            <a:ext cx="7797649" cy="3808150"/>
          </a:xfrm>
          <a:prstGeom prst="rect">
            <a:avLst/>
          </a:prstGeom>
          <a:noFill/>
          <a:ln>
            <a:noFill/>
          </a:ln>
        </p:spPr>
      </p:pic>
      <p:sp>
        <p:nvSpPr>
          <p:cNvPr id="662" name="Google Shape;662;p94"/>
          <p:cNvSpPr txBox="1"/>
          <p:nvPr/>
        </p:nvSpPr>
        <p:spPr>
          <a:xfrm>
            <a:off x="259650" y="5292325"/>
            <a:ext cx="3757500" cy="1466400"/>
          </a:xfrm>
          <a:prstGeom prst="rect">
            <a:avLst/>
          </a:prstGeom>
          <a:solidFill>
            <a:srgbClr val="C5A76B"/>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a:t>
            </a:r>
            <a:r>
              <a:rPr lang="en-US" sz="2000" b="1">
                <a:solidFill>
                  <a:schemeClr val="lt1"/>
                </a:solidFill>
                <a:latin typeface="Calibri" panose="020F0502020204030204"/>
                <a:ea typeface="Calibri" panose="020F0502020204030204"/>
                <a:cs typeface="Calibri" panose="020F0502020204030204"/>
                <a:sym typeface="Calibri" panose="020F0502020204030204"/>
              </a:rPr>
              <a:t>42,86%</a:t>
            </a:r>
            <a:r>
              <a:rPr lang="en-US" sz="1500" b="1">
                <a:solidFill>
                  <a:schemeClr val="lt1"/>
                </a:solidFill>
                <a:latin typeface="Calibri" panose="020F0502020204030204"/>
                <a:ea typeface="Calibri" panose="020F0502020204030204"/>
                <a:cs typeface="Calibri" panose="020F0502020204030204"/>
                <a:sym typeface="Calibri" panose="020F0502020204030204"/>
              </a:rPr>
              <a:t> que el monto de la prestación es idéntico al de la jubilación ordinaria.</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a:t>
            </a:r>
            <a:r>
              <a:rPr lang="en-US" sz="2000" b="1">
                <a:solidFill>
                  <a:schemeClr val="lt1"/>
                </a:solidFill>
                <a:latin typeface="Calibri" panose="020F0502020204030204"/>
                <a:ea typeface="Calibri" panose="020F0502020204030204"/>
                <a:cs typeface="Calibri" panose="020F0502020204030204"/>
                <a:sym typeface="Calibri" panose="020F0502020204030204"/>
              </a:rPr>
              <a:t>57,14%</a:t>
            </a:r>
            <a:r>
              <a:rPr lang="en-US" sz="1500" b="1">
                <a:solidFill>
                  <a:schemeClr val="lt1"/>
                </a:solidFill>
                <a:latin typeface="Calibri" panose="020F0502020204030204"/>
                <a:ea typeface="Calibri" panose="020F0502020204030204"/>
                <a:cs typeface="Calibri" panose="020F0502020204030204"/>
                <a:sym typeface="Calibri" panose="020F0502020204030204"/>
              </a:rPr>
              <a:t> abona montos distintos para ambas prestaciones.</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666" name="Shape 666"/>
        <p:cNvGrpSpPr/>
        <p:nvPr/>
      </p:nvGrpSpPr>
      <p:grpSpPr>
        <a:xfrm>
          <a:off x="0" y="0"/>
          <a:ext cx="0" cy="0"/>
          <a:chOff x="0" y="0"/>
          <a:chExt cx="0" cy="0"/>
        </a:xfrm>
      </p:grpSpPr>
      <p:sp>
        <p:nvSpPr>
          <p:cNvPr id="667" name="Google Shape;667;p95"/>
          <p:cNvSpPr txBox="1"/>
          <p:nvPr>
            <p:ph type="title"/>
          </p:nvPr>
        </p:nvSpPr>
        <p:spPr>
          <a:xfrm>
            <a:off x="0" y="319400"/>
            <a:ext cx="88893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2800">
                <a:solidFill>
                  <a:srgbClr val="32348C"/>
                </a:solidFill>
              </a:rPr>
              <a:t>Haber teórico mínimo en pesos | pensión directa o derivada</a:t>
            </a:r>
            <a:endParaRPr sz="28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68" name="Google Shape;668;p95"/>
          <p:cNvSpPr txBox="1"/>
          <p:nvPr/>
        </p:nvSpPr>
        <p:spPr>
          <a:xfrm>
            <a:off x="3956425" y="4945700"/>
            <a:ext cx="4897200" cy="1620300"/>
          </a:xfrm>
          <a:prstGeom prst="rect">
            <a:avLst/>
          </a:prstGeom>
          <a:solidFill>
            <a:srgbClr val="C5A76B"/>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b="1">
                <a:solidFill>
                  <a:schemeClr val="lt1"/>
                </a:solidFill>
                <a:latin typeface="Calibri" panose="020F0502020204030204"/>
                <a:ea typeface="Calibri" panose="020F0502020204030204"/>
                <a:cs typeface="Calibri" panose="020F0502020204030204"/>
                <a:sym typeface="Calibri" panose="020F0502020204030204"/>
              </a:rPr>
              <a:t>Solo 3 (4,61%) Cajas reconocen para los pensionados el 100% del haber que correspondería a  la jubilación ordinaria. El resto, oscila entre el 70% y el 80%, y solo 3 Cajas reconocen un haber de pensión inferior al 70%.</a:t>
            </a:r>
            <a:endParaRPr sz="1200">
              <a:solidFill>
                <a:srgbClr val="222222"/>
              </a:solidFill>
              <a:highlight>
                <a:srgbClr val="FFFFFF"/>
              </a:highlight>
            </a:endParaRPr>
          </a:p>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pic>
        <p:nvPicPr>
          <p:cNvPr id="669" name="Google Shape;669;p95"/>
          <p:cNvPicPr preferRelativeResize="0"/>
          <p:nvPr/>
        </p:nvPicPr>
        <p:blipFill>
          <a:blip r:embed="rId1"/>
          <a:stretch>
            <a:fillRect/>
          </a:stretch>
        </p:blipFill>
        <p:spPr>
          <a:xfrm>
            <a:off x="162988" y="1204900"/>
            <a:ext cx="8563325" cy="2763225"/>
          </a:xfrm>
          <a:prstGeom prst="rect">
            <a:avLst/>
          </a:prstGeom>
          <a:noFill/>
          <a:ln>
            <a:noFill/>
          </a:ln>
        </p:spPr>
      </p:pic>
      <p:sp>
        <p:nvSpPr>
          <p:cNvPr id="670" name="Google Shape;670;p95"/>
          <p:cNvSpPr txBox="1"/>
          <p:nvPr/>
        </p:nvSpPr>
        <p:spPr>
          <a:xfrm>
            <a:off x="290375" y="4945700"/>
            <a:ext cx="2887200" cy="16203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600" b="1">
                <a:solidFill>
                  <a:schemeClr val="lt1"/>
                </a:solidFill>
                <a:latin typeface="Calibri" panose="020F0502020204030204"/>
                <a:ea typeface="Calibri" panose="020F0502020204030204"/>
                <a:cs typeface="Calibri" panose="020F0502020204030204"/>
                <a:sym typeface="Calibri" panose="020F0502020204030204"/>
              </a:rPr>
              <a:t>En promedio, las Cajas consultadas reconocen para la pensión un 74% del haber que corresponde a la jubilación ordinaria. </a:t>
            </a:r>
            <a:endParaRPr sz="16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71" name="Google Shape;671;p95"/>
          <p:cNvSpPr/>
          <p:nvPr/>
        </p:nvSpPr>
        <p:spPr>
          <a:xfrm>
            <a:off x="3238750" y="5801050"/>
            <a:ext cx="717900" cy="305400"/>
          </a:xfrm>
          <a:prstGeom prst="rightArrow">
            <a:avLst>
              <a:gd name="adj1" fmla="val 50000"/>
              <a:gd name="adj2" fmla="val 50000"/>
            </a:avLst>
          </a:prstGeom>
          <a:solidFill>
            <a:srgbClr val="B05C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675" name="Shape 675"/>
        <p:cNvGrpSpPr/>
        <p:nvPr/>
      </p:nvGrpSpPr>
      <p:grpSpPr>
        <a:xfrm>
          <a:off x="0" y="0"/>
          <a:ext cx="0" cy="0"/>
          <a:chOff x="0" y="0"/>
          <a:chExt cx="0" cy="0"/>
        </a:xfrm>
      </p:grpSpPr>
      <p:sp>
        <p:nvSpPr>
          <p:cNvPr id="676" name="Google Shape;676;p96"/>
          <p:cNvSpPr txBox="1"/>
          <p:nvPr>
            <p:ph type="ctrTitle"/>
          </p:nvPr>
        </p:nvSpPr>
        <p:spPr>
          <a:xfrm>
            <a:off x="107175" y="282075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Sobre la tasa de sustitución y las dificultades para su determinación</a:t>
            </a: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677" name="Google Shape;677;p96"/>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681" name="Shape 681"/>
        <p:cNvGrpSpPr/>
        <p:nvPr/>
      </p:nvGrpSpPr>
      <p:grpSpPr>
        <a:xfrm>
          <a:off x="0" y="0"/>
          <a:ext cx="0" cy="0"/>
          <a:chOff x="0" y="0"/>
          <a:chExt cx="0" cy="0"/>
        </a:xfrm>
      </p:grpSpPr>
      <p:sp>
        <p:nvSpPr>
          <p:cNvPr id="682" name="Google Shape;682;p97"/>
          <p:cNvSpPr txBox="1"/>
          <p:nvPr>
            <p:ph type="title"/>
          </p:nvPr>
        </p:nvSpPr>
        <p:spPr>
          <a:xfrm>
            <a:off x="0" y="319400"/>
            <a:ext cx="88893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sz="2800">
                <a:solidFill>
                  <a:srgbClr val="32348C"/>
                </a:solidFill>
              </a:rPr>
              <a:t>Conceptos</a:t>
            </a:r>
            <a:endParaRPr sz="28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83" name="Google Shape;683;p97"/>
          <p:cNvSpPr txBox="1"/>
          <p:nvPr/>
        </p:nvSpPr>
        <p:spPr>
          <a:xfrm>
            <a:off x="2259100" y="3829250"/>
            <a:ext cx="4212600" cy="5463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800" b="1">
                <a:solidFill>
                  <a:schemeClr val="lt1"/>
                </a:solidFill>
              </a:rPr>
              <a:t>Se consultó a 10 informantes claves </a:t>
            </a:r>
            <a:endParaRPr sz="1800" b="1">
              <a:solidFill>
                <a:schemeClr val="lt1"/>
              </a:solidFill>
              <a:highlight>
                <a:srgbClr val="FFFFFF"/>
              </a:highlight>
            </a:endParaRPr>
          </a:p>
          <a:p>
            <a:pPr marL="0" lvl="0" indent="546100" algn="just" rtl="0">
              <a:lnSpc>
                <a:spcPct val="150000"/>
              </a:lnSpc>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p>
        </p:txBody>
      </p:sp>
      <p:sp>
        <p:nvSpPr>
          <p:cNvPr id="684" name="Google Shape;684;p97"/>
          <p:cNvSpPr txBox="1"/>
          <p:nvPr/>
        </p:nvSpPr>
        <p:spPr>
          <a:xfrm>
            <a:off x="496950" y="2163875"/>
            <a:ext cx="7586700" cy="12651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En el caso de las Cajas para Profesionales no es posible determinar una tasa de sustitución real, que relacione adecuadamente el nivel de ingresos en actividad con el que corresponde a la etapa jubilatoria porque no tienen injerencia ni control absoluto sobre el nivel de ingresos de los profesionales en actividad.</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85" name="Google Shape;685;p97"/>
          <p:cNvSpPr txBox="1"/>
          <p:nvPr/>
        </p:nvSpPr>
        <p:spPr>
          <a:xfrm>
            <a:off x="371800" y="1222875"/>
            <a:ext cx="7987200" cy="7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El concepto tasa de “sustitución” o de “reemplazo” hace referencia a la relación entre el nivel de la prestación jubilatoria y el nivel de ingresos con que se realizaron las aportaciones a lo largo de la historia laboral del individuo.</a:t>
            </a:r>
            <a:endParaRPr sz="1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686" name="Google Shape;686;p97"/>
          <p:cNvSpPr txBox="1"/>
          <p:nvPr/>
        </p:nvSpPr>
        <p:spPr>
          <a:xfrm>
            <a:off x="496950" y="4775825"/>
            <a:ext cx="7683000" cy="18591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a:solidFill>
                  <a:schemeClr val="lt1"/>
                </a:solidFill>
                <a:latin typeface="Calibri" panose="020F0502020204030204"/>
                <a:ea typeface="Calibri" panose="020F0502020204030204"/>
                <a:cs typeface="Calibri" panose="020F0502020204030204"/>
                <a:sym typeface="Calibri" panose="020F0502020204030204"/>
              </a:rPr>
              <a:t>Coincidieron en que resulta imprescindible contar con información fiable sobre los niveles de ingreso de los profesionales en actividad para mejorar el financiamiento de los sistemas previsionales y, en consecuencia, producir una adecuación del nivel de las prestaciones jubilatorias. </a:t>
            </a:r>
            <a:endParaRPr sz="1500">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15000"/>
              </a:lnSpc>
              <a:spcBef>
                <a:spcPts val="0"/>
              </a:spcBef>
              <a:spcAft>
                <a:spcPts val="0"/>
              </a:spcAft>
              <a:buNone/>
            </a:pPr>
            <a:r>
              <a:rPr lang="en-US" sz="1500">
                <a:solidFill>
                  <a:schemeClr val="lt1"/>
                </a:solidFill>
                <a:latin typeface="Calibri" panose="020F0502020204030204"/>
                <a:ea typeface="Calibri" panose="020F0502020204030204"/>
                <a:cs typeface="Calibri" panose="020F0502020204030204"/>
                <a:sym typeface="Calibri" panose="020F0502020204030204"/>
              </a:rPr>
              <a:t>A su vez, todos señalaron que la información debería provenir de los organismos de recaudación de cada provincia o a nivel nacional</a:t>
            </a: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24"/>
          <p:cNvSpPr txBox="1"/>
          <p:nvPr>
            <p:ph type="body" idx="1"/>
          </p:nvPr>
        </p:nvSpPr>
        <p:spPr>
          <a:xfrm>
            <a:off x="5043950" y="4884606"/>
            <a:ext cx="3597600" cy="1905900"/>
          </a:xfrm>
          <a:prstGeom prst="rect">
            <a:avLst/>
          </a:prstGeom>
          <a:solidFill>
            <a:srgbClr val="B05C05"/>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FFFFFF"/>
                </a:solidFill>
              </a:rPr>
              <a:t>De las Cajas integradas al Colegio/ Consejo Profesional, más de 70% corresponden a Cajas que nuclean Prof. en Ciencias Económicas (36%) o Notarios (25%).</a:t>
            </a:r>
            <a:endParaRPr b="1">
              <a:solidFill>
                <a:srgbClr val="FFFFFF"/>
              </a:solidFill>
            </a:endParaRPr>
          </a:p>
        </p:txBody>
      </p:sp>
      <p:sp>
        <p:nvSpPr>
          <p:cNvPr id="130" name="Google Shape;130;p24"/>
          <p:cNvSpPr txBox="1"/>
          <p:nvPr>
            <p:ph type="title"/>
          </p:nvPr>
        </p:nvSpPr>
        <p:spPr>
          <a:xfrm>
            <a:off x="0" y="319400"/>
            <a:ext cx="77898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600"/>
              <a:buFont typeface="Calibri" panose="020F0502020204030204"/>
              <a:buNone/>
            </a:pPr>
            <a:r>
              <a:rPr lang="en-US" sz="3000">
                <a:solidFill>
                  <a:srgbClr val="32348C"/>
                </a:solidFill>
              </a:rPr>
              <a:t>Relación con Consejos y/o Colegios</a:t>
            </a:r>
            <a:endParaRPr sz="3000">
              <a:solidFill>
                <a:srgbClr val="32348C"/>
              </a:solidFill>
            </a:endParaRPr>
          </a:p>
        </p:txBody>
      </p:sp>
      <p:pic>
        <p:nvPicPr>
          <p:cNvPr id="131" name="Google Shape;131;p24"/>
          <p:cNvPicPr preferRelativeResize="0"/>
          <p:nvPr/>
        </p:nvPicPr>
        <p:blipFill rotWithShape="1">
          <a:blip r:embed="rId2"/>
          <a:srcRect l="17311" r="16362"/>
          <a:stretch>
            <a:fillRect/>
          </a:stretch>
        </p:blipFill>
        <p:spPr>
          <a:xfrm>
            <a:off x="110490" y="1157605"/>
            <a:ext cx="4204970" cy="2679065"/>
          </a:xfrm>
          <a:prstGeom prst="rect">
            <a:avLst/>
          </a:prstGeom>
          <a:noFill/>
          <a:ln>
            <a:noFill/>
          </a:ln>
        </p:spPr>
      </p:pic>
      <p:sp>
        <p:nvSpPr>
          <p:cNvPr id="132" name="Google Shape;132;p24"/>
          <p:cNvSpPr txBox="1"/>
          <p:nvPr>
            <p:ph type="body" idx="1"/>
          </p:nvPr>
        </p:nvSpPr>
        <p:spPr>
          <a:xfrm>
            <a:off x="5043950" y="1236201"/>
            <a:ext cx="3597600" cy="3430200"/>
          </a:xfrm>
          <a:prstGeom prst="rect">
            <a:avLst/>
          </a:prstGeom>
          <a:solidFill>
            <a:srgbClr val="C5A76B"/>
          </a:solidFill>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n-US" b="1">
                <a:solidFill>
                  <a:srgbClr val="FFFFFF"/>
                </a:solidFill>
              </a:rPr>
              <a:t>De las 19 Cajas integradas, hay 10 integradas - independientes (con personería jurídica propia, pero con una integración institucional que incide fuertemente en el proceso de toma de decisiones), y  9 netamente integradas (sin personería jurídica propia, y formando parte del colegio/consejo). </a:t>
            </a:r>
            <a:endParaRPr b="1">
              <a:solidFill>
                <a:srgbClr val="FFFFFF"/>
              </a:solidFill>
            </a:endParaRPr>
          </a:p>
        </p:txBody>
      </p:sp>
      <p:graphicFrame>
        <p:nvGraphicFramePr>
          <p:cNvPr id="2" name="Chart 1"/>
          <p:cNvGraphicFramePr/>
          <p:nvPr/>
        </p:nvGraphicFramePr>
        <p:xfrm>
          <a:off x="110490" y="4116070"/>
          <a:ext cx="4387850" cy="26739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703" name="Shape 703"/>
        <p:cNvGrpSpPr/>
        <p:nvPr/>
      </p:nvGrpSpPr>
      <p:grpSpPr>
        <a:xfrm>
          <a:off x="0" y="0"/>
          <a:ext cx="0" cy="0"/>
          <a:chOff x="0" y="0"/>
          <a:chExt cx="0" cy="0"/>
        </a:xfrm>
      </p:grpSpPr>
      <p:sp>
        <p:nvSpPr>
          <p:cNvPr id="704" name="Google Shape;704;p99"/>
          <p:cNvSpPr txBox="1"/>
          <p:nvPr>
            <p:ph type="title"/>
          </p:nvPr>
        </p:nvSpPr>
        <p:spPr>
          <a:xfrm>
            <a:off x="0" y="319400"/>
            <a:ext cx="8889300" cy="685500"/>
          </a:xfrm>
          <a:prstGeom prst="rect">
            <a:avLst/>
          </a:prstGeom>
          <a:solidFill>
            <a:srgbClr val="C5A76B"/>
          </a:solidFill>
          <a:ln>
            <a:noFill/>
          </a:ln>
        </p:spPr>
        <p:txBody>
          <a:bodyPr spcFirstLastPara="1" wrap="square" lIns="91425" tIns="45700" rIns="91425" bIns="45700" anchor="t" anchorCtr="0">
            <a:noAutofit/>
          </a:bodyPr>
          <a:lstStyle/>
          <a:p>
            <a:pPr marL="0" lvl="0" indent="546100" algn="just" rtl="0">
              <a:lnSpc>
                <a:spcPct val="150000"/>
              </a:lnSpc>
              <a:spcBef>
                <a:spcPts val="0"/>
              </a:spcBef>
              <a:spcAft>
                <a:spcPts val="0"/>
              </a:spcAft>
              <a:buClr>
                <a:schemeClr val="dk1"/>
              </a:buClr>
              <a:buSzPts val="1100"/>
              <a:buFont typeface="Arial" panose="020B0604020202020204"/>
              <a:buNone/>
            </a:pPr>
            <a:r>
              <a:rPr lang="en-US" sz="2800">
                <a:solidFill>
                  <a:srgbClr val="32348C"/>
                </a:solidFill>
              </a:rPr>
              <a:t>Conclusiones sobre la Tasa de sustitución </a:t>
            </a:r>
            <a:endParaRPr sz="1200">
              <a:solidFill>
                <a:srgbClr val="222222"/>
              </a:solidFill>
              <a:highlight>
                <a:srgbClr val="FFFFFF"/>
              </a:highlight>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Clr>
                <a:schemeClr val="accent1"/>
              </a:buClr>
              <a:buSzPts val="3600"/>
              <a:buFont typeface="Calibri" panose="020F0502020204030204"/>
              <a:buNone/>
            </a:pPr>
            <a:endParaRPr sz="2800">
              <a:solidFill>
                <a:srgbClr val="32348C"/>
              </a:solidFill>
            </a:endParaRPr>
          </a:p>
        </p:txBody>
      </p:sp>
      <p:sp>
        <p:nvSpPr>
          <p:cNvPr id="705" name="Google Shape;705;p99"/>
          <p:cNvSpPr txBox="1"/>
          <p:nvPr/>
        </p:nvSpPr>
        <p:spPr>
          <a:xfrm>
            <a:off x="342450" y="1281175"/>
            <a:ext cx="8068200" cy="115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Es un indicador de cómo un sistema previsional consigue o no su objetivo de proporcionar un nivel de ingresos adecuados en el momento de la jubilación respecto a los ingresos que el trabajador tenía cuando estaba en activo, pero siempre que el análisis se realice respecto de trabajadores en relación de dependencia.</a:t>
            </a:r>
            <a:endParaRPr sz="1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706" name="Google Shape;706;p99"/>
          <p:cNvSpPr txBox="1"/>
          <p:nvPr/>
        </p:nvSpPr>
        <p:spPr>
          <a:xfrm>
            <a:off x="437700" y="2714250"/>
            <a:ext cx="7791900" cy="8400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La dificultad para determinar la tasa de sustitución en el caso de las Cajas para profesionales, se asimila a lo que sucede con los trabajadores autónomos que aportan al sistema nacional.</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07" name="Google Shape;707;p99"/>
          <p:cNvSpPr txBox="1"/>
          <p:nvPr/>
        </p:nvSpPr>
        <p:spPr>
          <a:xfrm>
            <a:off x="437700" y="3830525"/>
            <a:ext cx="7896600" cy="11568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C5A76B"/>
                </a:solidFill>
                <a:latin typeface="Calibri" panose="020F0502020204030204"/>
                <a:ea typeface="Calibri" panose="020F0502020204030204"/>
                <a:cs typeface="Calibri" panose="020F0502020204030204"/>
                <a:sym typeface="Calibri" panose="020F0502020204030204"/>
              </a:rPr>
              <a:t>En el caso del monotributo, se establecen categorías en función del nivel de facturación, pero todas ellas obtendrán el haber mínimo fijado a nivel nacional, sin relación con el nivel de ingresos real. Se trata de un sistema parcialmente contributivo, fuertemente subsidiado.</a:t>
            </a:r>
            <a:endParaRPr sz="1500" b="1">
              <a:solidFill>
                <a:srgbClr val="C5A76B"/>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711" name="Shape 711"/>
        <p:cNvGrpSpPr/>
        <p:nvPr/>
      </p:nvGrpSpPr>
      <p:grpSpPr>
        <a:xfrm>
          <a:off x="0" y="0"/>
          <a:ext cx="0" cy="0"/>
          <a:chOff x="0" y="0"/>
          <a:chExt cx="0" cy="0"/>
        </a:xfrm>
      </p:grpSpPr>
      <p:sp>
        <p:nvSpPr>
          <p:cNvPr id="712" name="Google Shape;712;p100"/>
          <p:cNvSpPr txBox="1"/>
          <p:nvPr>
            <p:ph type="ctrTitle"/>
          </p:nvPr>
        </p:nvSpPr>
        <p:spPr>
          <a:xfrm>
            <a:off x="107175" y="282075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Financiamiento del sistema de seguridad social para profesionales</a:t>
            </a: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713" name="Google Shape;713;p100"/>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717" name="Shape 717"/>
        <p:cNvGrpSpPr/>
        <p:nvPr/>
      </p:nvGrpSpPr>
      <p:grpSpPr>
        <a:xfrm>
          <a:off x="0" y="0"/>
          <a:ext cx="0" cy="0"/>
          <a:chOff x="0" y="0"/>
          <a:chExt cx="0" cy="0"/>
        </a:xfrm>
      </p:grpSpPr>
      <p:sp>
        <p:nvSpPr>
          <p:cNvPr id="718" name="Google Shape;718;p101"/>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Cotizaciones de los profesionales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19" name="Google Shape;719;p101"/>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723" name="Shape 723"/>
        <p:cNvGrpSpPr/>
        <p:nvPr/>
      </p:nvGrpSpPr>
      <p:grpSpPr>
        <a:xfrm>
          <a:off x="0" y="0"/>
          <a:ext cx="0" cy="0"/>
          <a:chOff x="0" y="0"/>
          <a:chExt cx="0" cy="0"/>
        </a:xfrm>
      </p:grpSpPr>
      <p:sp>
        <p:nvSpPr>
          <p:cNvPr id="724" name="Google Shape;724;p102"/>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Monto de aporte mínimo anual</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25" name="Google Shape;725;p102"/>
          <p:cNvPicPr preferRelativeResize="0"/>
          <p:nvPr/>
        </p:nvPicPr>
        <p:blipFill>
          <a:blip r:embed="rId1"/>
          <a:stretch>
            <a:fillRect/>
          </a:stretch>
        </p:blipFill>
        <p:spPr>
          <a:xfrm>
            <a:off x="320400" y="1279475"/>
            <a:ext cx="8530975" cy="3330200"/>
          </a:xfrm>
          <a:prstGeom prst="rect">
            <a:avLst/>
          </a:prstGeom>
          <a:noFill/>
          <a:ln>
            <a:noFill/>
          </a:ln>
        </p:spPr>
      </p:pic>
      <p:sp>
        <p:nvSpPr>
          <p:cNvPr id="726" name="Google Shape;726;p102"/>
          <p:cNvSpPr txBox="1"/>
          <p:nvPr/>
        </p:nvSpPr>
        <p:spPr>
          <a:xfrm>
            <a:off x="571500" y="4739650"/>
            <a:ext cx="3638400" cy="6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panose="020B0604020202020204"/>
              <a:buNone/>
            </a:pPr>
          </a:p>
        </p:txBody>
      </p:sp>
      <p:sp>
        <p:nvSpPr>
          <p:cNvPr id="727" name="Google Shape;727;p102"/>
          <p:cNvSpPr txBox="1"/>
          <p:nvPr/>
        </p:nvSpPr>
        <p:spPr>
          <a:xfrm>
            <a:off x="320400" y="4675175"/>
            <a:ext cx="3638400" cy="6855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El aporte mínimo anual promedio del universo relevado asciende a $28.359.</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28" name="Google Shape;728;p102"/>
          <p:cNvSpPr txBox="1"/>
          <p:nvPr/>
        </p:nvSpPr>
        <p:spPr>
          <a:xfrm>
            <a:off x="4162425" y="4675175"/>
            <a:ext cx="4552800" cy="609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Más allá de la modalidad de pago establecida, importa en promedio una contribución mensual de $2.363,25</a:t>
            </a:r>
            <a:endParaRPr sz="1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729" name="Google Shape;729;p102"/>
          <p:cNvSpPr txBox="1"/>
          <p:nvPr/>
        </p:nvSpPr>
        <p:spPr>
          <a:xfrm>
            <a:off x="320400" y="5675000"/>
            <a:ext cx="3394500" cy="876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rgbClr val="B05C05"/>
                </a:solidFill>
                <a:latin typeface="Calibri" panose="020F0502020204030204"/>
                <a:ea typeface="Calibri" panose="020F0502020204030204"/>
                <a:cs typeface="Calibri" panose="020F0502020204030204"/>
                <a:sym typeface="Calibri" panose="020F0502020204030204"/>
              </a:rPr>
              <a:t>Existen 36 (56,25%) que exigen un monto de aporte anual por debajo del promedio.</a:t>
            </a:r>
            <a:endParaRPr sz="1500" b="1">
              <a:solidFill>
                <a:srgbClr val="B05C05"/>
              </a:solidFill>
              <a:latin typeface="Calibri" panose="020F0502020204030204"/>
              <a:ea typeface="Calibri" panose="020F0502020204030204"/>
              <a:cs typeface="Calibri" panose="020F0502020204030204"/>
              <a:sym typeface="Calibri" panose="020F0502020204030204"/>
            </a:endParaRPr>
          </a:p>
        </p:txBody>
      </p:sp>
      <p:sp>
        <p:nvSpPr>
          <p:cNvPr id="730" name="Google Shape;730;p102"/>
          <p:cNvSpPr txBox="1"/>
          <p:nvPr/>
        </p:nvSpPr>
        <p:spPr>
          <a:xfrm>
            <a:off x="4438650" y="5675000"/>
            <a:ext cx="1714200" cy="9906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lt1"/>
                </a:solidFill>
                <a:latin typeface="Calibri" panose="020F0502020204030204"/>
                <a:ea typeface="Calibri" panose="020F0502020204030204"/>
                <a:cs typeface="Calibri" panose="020F0502020204030204"/>
                <a:sym typeface="Calibri" panose="020F0502020204030204"/>
              </a:rPr>
              <a:t>$62.030</a:t>
            </a:r>
            <a:endParaRPr sz="2500">
              <a:solidFill>
                <a:schemeClr val="lt1"/>
              </a:solidFill>
              <a:latin typeface="Calibri" panose="020F0502020204030204"/>
              <a:ea typeface="Calibri" panose="020F0502020204030204"/>
              <a:cs typeface="Calibri" panose="020F0502020204030204"/>
              <a:sym typeface="Calibri" panose="020F0502020204030204"/>
            </a:endParaRPr>
          </a:p>
          <a:p>
            <a:pPr marL="0" lvl="0" indent="0" algn="ctr" rtl="0">
              <a:spcBef>
                <a:spcPts val="0"/>
              </a:spcBef>
              <a:spcAft>
                <a:spcPts val="0"/>
              </a:spcAft>
              <a:buNone/>
            </a:pPr>
            <a:r>
              <a:rPr lang="en-US" sz="1500">
                <a:solidFill>
                  <a:schemeClr val="lt1"/>
                </a:solidFill>
                <a:latin typeface="Calibri" panose="020F0502020204030204"/>
                <a:ea typeface="Calibri" panose="020F0502020204030204"/>
                <a:cs typeface="Calibri" panose="020F0502020204030204"/>
                <a:sym typeface="Calibri" panose="020F0502020204030204"/>
              </a:rPr>
              <a:t>Aporte mínimo Anual más alto</a:t>
            </a: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31" name="Google Shape;731;p102"/>
          <p:cNvSpPr txBox="1"/>
          <p:nvPr/>
        </p:nvSpPr>
        <p:spPr>
          <a:xfrm>
            <a:off x="6553200" y="5675000"/>
            <a:ext cx="1542900" cy="990600"/>
          </a:xfrm>
          <a:prstGeom prst="rect">
            <a:avLst/>
          </a:prstGeom>
          <a:solidFill>
            <a:srgbClr val="C5A76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lt1"/>
                </a:solidFill>
                <a:latin typeface="Calibri" panose="020F0502020204030204"/>
                <a:ea typeface="Calibri" panose="020F0502020204030204"/>
                <a:cs typeface="Calibri" panose="020F0502020204030204"/>
                <a:sym typeface="Calibri" panose="020F0502020204030204"/>
              </a:rPr>
              <a:t>$7.231</a:t>
            </a:r>
            <a:endParaRPr lang="en-US" sz="2500">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None/>
            </a:pPr>
            <a:r>
              <a:rPr lang="en-US" sz="1500">
                <a:solidFill>
                  <a:schemeClr val="lt1"/>
                </a:solidFill>
                <a:latin typeface="Calibri" panose="020F0502020204030204"/>
                <a:ea typeface="Calibri" panose="020F0502020204030204"/>
                <a:cs typeface="Calibri" panose="020F0502020204030204"/>
                <a:sym typeface="Calibri" panose="020F0502020204030204"/>
              </a:rPr>
              <a:t>Aporte mínimo Anual más bajo</a:t>
            </a: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735" name="Shape 735"/>
        <p:cNvGrpSpPr/>
        <p:nvPr/>
      </p:nvGrpSpPr>
      <p:grpSpPr>
        <a:xfrm>
          <a:off x="0" y="0"/>
          <a:ext cx="0" cy="0"/>
          <a:chOff x="0" y="0"/>
          <a:chExt cx="0" cy="0"/>
        </a:xfrm>
      </p:grpSpPr>
      <p:sp>
        <p:nvSpPr>
          <p:cNvPr id="736" name="Google Shape;736;p103"/>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Modalidad de pago</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737" name="Google Shape;737;p103"/>
          <p:cNvSpPr txBox="1"/>
          <p:nvPr/>
        </p:nvSpPr>
        <p:spPr>
          <a:xfrm>
            <a:off x="3331350" y="5351150"/>
            <a:ext cx="5284800" cy="733500"/>
          </a:xfrm>
          <a:prstGeom prst="rect">
            <a:avLst/>
          </a:prstGeom>
          <a:solidFill>
            <a:srgbClr val="C5A76B">
              <a:alpha val="44230"/>
            </a:srgbClr>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83% de las instituciones adoptan la modalidad de pago mensual y solo un 14% establecen obligaciones anuales.</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0" lvl="0" indent="546100" algn="just" rtl="0">
              <a:lnSpc>
                <a:spcPct val="150000"/>
              </a:lnSpc>
              <a:spcBef>
                <a:spcPts val="0"/>
              </a:spcBef>
              <a:spcAft>
                <a:spcPts val="0"/>
              </a:spcAft>
              <a:buNone/>
            </a:pPr>
            <a:endParaRPr sz="1200">
              <a:solidFill>
                <a:schemeClr val="dk1"/>
              </a:solidFill>
            </a:endParaRPr>
          </a:p>
          <a:p>
            <a:pPr marL="0" lvl="0" indent="0" algn="l" rtl="0">
              <a:spcBef>
                <a:spcPts val="0"/>
              </a:spcBef>
              <a:spcAft>
                <a:spcPts val="0"/>
              </a:spcAft>
              <a:buNone/>
            </a:pPr>
          </a:p>
        </p:txBody>
      </p:sp>
      <p:pic>
        <p:nvPicPr>
          <p:cNvPr id="738" name="Google Shape;738;p103"/>
          <p:cNvPicPr preferRelativeResize="0"/>
          <p:nvPr/>
        </p:nvPicPr>
        <p:blipFill>
          <a:blip r:embed="rId1"/>
          <a:stretch>
            <a:fillRect/>
          </a:stretch>
        </p:blipFill>
        <p:spPr>
          <a:xfrm>
            <a:off x="479150" y="1242075"/>
            <a:ext cx="6108800" cy="36804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742" name="Shape 742"/>
        <p:cNvGrpSpPr/>
        <p:nvPr/>
      </p:nvGrpSpPr>
      <p:grpSpPr>
        <a:xfrm>
          <a:off x="0" y="0"/>
          <a:ext cx="0" cy="0"/>
          <a:chOff x="0" y="0"/>
          <a:chExt cx="0" cy="0"/>
        </a:xfrm>
      </p:grpSpPr>
      <p:sp>
        <p:nvSpPr>
          <p:cNvPr id="743" name="Google Shape;743;p104"/>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Modalidad de cobro de aportes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44" name="Google Shape;744;p104"/>
          <p:cNvPicPr preferRelativeResize="0"/>
          <p:nvPr/>
        </p:nvPicPr>
        <p:blipFill>
          <a:blip r:embed="rId1"/>
          <a:stretch>
            <a:fillRect/>
          </a:stretch>
        </p:blipFill>
        <p:spPr>
          <a:xfrm>
            <a:off x="152400" y="1157300"/>
            <a:ext cx="8345800" cy="44034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748" name="Shape 748"/>
        <p:cNvGrpSpPr/>
        <p:nvPr/>
      </p:nvGrpSpPr>
      <p:grpSpPr>
        <a:xfrm>
          <a:off x="0" y="0"/>
          <a:ext cx="0" cy="0"/>
          <a:chOff x="0" y="0"/>
          <a:chExt cx="0" cy="0"/>
        </a:xfrm>
      </p:grpSpPr>
      <p:sp>
        <p:nvSpPr>
          <p:cNvPr id="749" name="Google Shape;749;p105"/>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Fiscalización. Cruce de datos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50" name="Google Shape;750;p105"/>
          <p:cNvPicPr preferRelativeResize="0"/>
          <p:nvPr/>
        </p:nvPicPr>
        <p:blipFill>
          <a:blip r:embed="rId1"/>
          <a:stretch>
            <a:fillRect/>
          </a:stretch>
        </p:blipFill>
        <p:spPr>
          <a:xfrm>
            <a:off x="152400" y="1157300"/>
            <a:ext cx="5943600" cy="3580925"/>
          </a:xfrm>
          <a:prstGeom prst="rect">
            <a:avLst/>
          </a:prstGeom>
          <a:noFill/>
          <a:ln>
            <a:noFill/>
          </a:ln>
        </p:spPr>
      </p:pic>
      <p:sp>
        <p:nvSpPr>
          <p:cNvPr id="751" name="Google Shape;751;p105"/>
          <p:cNvSpPr txBox="1"/>
          <p:nvPr/>
        </p:nvSpPr>
        <p:spPr>
          <a:xfrm>
            <a:off x="152400" y="4964100"/>
            <a:ext cx="8534400" cy="1530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La mayoría de las Cajas no cuenta con la posibilidad de realizar cruzamiento de datos a fin de evitar la posible evasión de aportes.</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just" rtl="0">
              <a:lnSpc>
                <a:spcPct val="115000"/>
              </a:lnSpc>
              <a:spcBef>
                <a:spcPts val="0"/>
              </a:spcBef>
              <a:spcAft>
                <a:spcPts val="0"/>
              </a:spcAft>
              <a:buClr>
                <a:schemeClr val="dk1"/>
              </a:buClr>
              <a:buSzPts val="1100"/>
              <a:buFont typeface="Arial" panose="020B0604020202020204"/>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En algunas profesiones esta posibilidad resulte más sencilla porque la percepción de los honorarios se realiza a través de entidades intermediarias (Ej. agremiaciones médicas), lo que permite convenir la retención y transferencia de aportes.</a:t>
            </a:r>
            <a:endParaRPr sz="1500" b="1">
              <a:solidFill>
                <a:srgbClr val="32348C"/>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755" name="Shape 755"/>
        <p:cNvGrpSpPr/>
        <p:nvPr/>
      </p:nvGrpSpPr>
      <p:grpSpPr>
        <a:xfrm>
          <a:off x="0" y="0"/>
          <a:ext cx="0" cy="0"/>
          <a:chOff x="0" y="0"/>
          <a:chExt cx="0" cy="0"/>
        </a:xfrm>
      </p:grpSpPr>
      <p:sp>
        <p:nvSpPr>
          <p:cNvPr id="756" name="Google Shape;756;p106"/>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Contribución de la </a:t>
            </a:r>
            <a:endParaRPr sz="4600" b="1">
              <a:solidFill>
                <a:srgbClr val="32348C"/>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comunidad vinculada</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57" name="Google Shape;757;p106"/>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761" name="Shape 761"/>
        <p:cNvGrpSpPr/>
        <p:nvPr/>
      </p:nvGrpSpPr>
      <p:grpSpPr>
        <a:xfrm>
          <a:off x="0" y="0"/>
          <a:ext cx="0" cy="0"/>
          <a:chOff x="0" y="0"/>
          <a:chExt cx="0" cy="0"/>
        </a:xfrm>
      </p:grpSpPr>
      <p:sp>
        <p:nvSpPr>
          <p:cNvPr id="762" name="Google Shape;762;p107"/>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Recibe aportes de CV?</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63" name="Google Shape;763;p107"/>
          <p:cNvPicPr preferRelativeResize="0"/>
          <p:nvPr/>
        </p:nvPicPr>
        <p:blipFill rotWithShape="1">
          <a:blip r:embed="rId1"/>
          <a:srcRect l="21320" r="17129"/>
          <a:stretch>
            <a:fillRect/>
          </a:stretch>
        </p:blipFill>
        <p:spPr>
          <a:xfrm>
            <a:off x="200025" y="1205500"/>
            <a:ext cx="5888650" cy="3650350"/>
          </a:xfrm>
          <a:prstGeom prst="rect">
            <a:avLst/>
          </a:prstGeom>
          <a:noFill/>
          <a:ln>
            <a:noFill/>
          </a:ln>
        </p:spPr>
      </p:pic>
      <p:sp>
        <p:nvSpPr>
          <p:cNvPr id="764" name="Google Shape;764;p107"/>
          <p:cNvSpPr txBox="1"/>
          <p:nvPr/>
        </p:nvSpPr>
        <p:spPr>
          <a:xfrm>
            <a:off x="4374950" y="4784150"/>
            <a:ext cx="1178100" cy="17673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Mendoza</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San Juan</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Tucumán</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Entre Ríos</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Buenos Aires</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Clr>
                <a:schemeClr val="dk1"/>
              </a:buClr>
              <a:buSzPts val="1100"/>
              <a:buFont typeface="Arial" panose="020B0604020202020204"/>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La Pampa</a:t>
            </a:r>
            <a:endParaRPr sz="1500" b="1">
              <a:solidFill>
                <a:schemeClr val="lt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200">
              <a:solidFill>
                <a:schemeClr val="dk1"/>
              </a:solidFill>
            </a:endParaRPr>
          </a:p>
        </p:txBody>
      </p:sp>
      <p:sp>
        <p:nvSpPr>
          <p:cNvPr id="765" name="Google Shape;765;p107"/>
          <p:cNvSpPr txBox="1"/>
          <p:nvPr/>
        </p:nvSpPr>
        <p:spPr>
          <a:xfrm>
            <a:off x="6286500" y="4855850"/>
            <a:ext cx="2733600" cy="14193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1500" b="1">
                <a:solidFill>
                  <a:srgbClr val="32348C"/>
                </a:solidFill>
                <a:latin typeface="Calibri" panose="020F0502020204030204"/>
                <a:ea typeface="Calibri" panose="020F0502020204030204"/>
                <a:cs typeface="Calibri" panose="020F0502020204030204"/>
                <a:sym typeface="Calibri" panose="020F0502020204030204"/>
              </a:rPr>
              <a:t>Son provincias en las que se están analizando proyectos de reforma legislativa que pretenden incorporar esta fuente de financiamiento.</a:t>
            </a:r>
            <a:endParaRPr lang="en-US" sz="15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766" name="Google Shape;766;p107"/>
          <p:cNvSpPr/>
          <p:nvPr/>
        </p:nvSpPr>
        <p:spPr>
          <a:xfrm>
            <a:off x="5695975" y="4722500"/>
            <a:ext cx="447600" cy="1828800"/>
          </a:xfrm>
          <a:prstGeom prst="rightBrace">
            <a:avLst>
              <a:gd name="adj1" fmla="val 8333"/>
              <a:gd name="adj2" fmla="val 4947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2348C"/>
              </a:solidFill>
            </a:endParaRPr>
          </a:p>
        </p:txBody>
      </p:sp>
      <p:sp>
        <p:nvSpPr>
          <p:cNvPr id="767" name="Google Shape;767;p107"/>
          <p:cNvSpPr txBox="1"/>
          <p:nvPr/>
        </p:nvSpPr>
        <p:spPr>
          <a:xfrm>
            <a:off x="5035200" y="1948500"/>
            <a:ext cx="3984900" cy="685500"/>
          </a:xfrm>
          <a:prstGeom prst="rect">
            <a:avLst/>
          </a:prstGeom>
          <a:solidFill>
            <a:srgbClr val="32348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latin typeface="Calibri" panose="020F0502020204030204"/>
                <a:ea typeface="Calibri" panose="020F0502020204030204"/>
                <a:cs typeface="Calibri" panose="020F0502020204030204"/>
                <a:sym typeface="Calibri" panose="020F0502020204030204"/>
              </a:rPr>
              <a:t>29 Cajas cuentan con la contribución de la comunidad vinculada en sus respectivas leyes.</a:t>
            </a:r>
            <a:endParaRPr sz="15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777" name="Shape 777"/>
        <p:cNvGrpSpPr/>
        <p:nvPr/>
      </p:nvGrpSpPr>
      <p:grpSpPr>
        <a:xfrm>
          <a:off x="0" y="0"/>
          <a:ext cx="0" cy="0"/>
          <a:chOff x="0" y="0"/>
          <a:chExt cx="0" cy="0"/>
        </a:xfrm>
      </p:grpSpPr>
      <p:sp>
        <p:nvSpPr>
          <p:cNvPr id="778" name="Google Shape;778;p109"/>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Destino de fondos de CV</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79" name="Google Shape;779;p109"/>
          <p:cNvPicPr preferRelativeResize="0"/>
          <p:nvPr/>
        </p:nvPicPr>
        <p:blipFill rotWithShape="1">
          <a:blip r:embed="rId1"/>
          <a:srcRect l="16817" r="12370"/>
          <a:stretch>
            <a:fillRect/>
          </a:stretch>
        </p:blipFill>
        <p:spPr>
          <a:xfrm>
            <a:off x="1849737" y="1337000"/>
            <a:ext cx="4484964" cy="3379837"/>
          </a:xfrm>
          <a:prstGeom prst="rect">
            <a:avLst/>
          </a:prstGeom>
          <a:noFill/>
          <a:ln>
            <a:noFill/>
          </a:ln>
        </p:spPr>
      </p:pic>
      <p:sp>
        <p:nvSpPr>
          <p:cNvPr id="780" name="Google Shape;780;p109"/>
          <p:cNvSpPr txBox="1"/>
          <p:nvPr/>
        </p:nvSpPr>
        <p:spPr>
          <a:xfrm>
            <a:off x="2902250" y="4716825"/>
            <a:ext cx="2936700" cy="958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300" b="1">
                <a:solidFill>
                  <a:srgbClr val="A61C00"/>
                </a:solidFill>
                <a:latin typeface="Calibri" panose="020F0502020204030204"/>
                <a:ea typeface="Calibri" panose="020F0502020204030204"/>
                <a:cs typeface="Calibri" panose="020F0502020204030204"/>
                <a:sym typeface="Calibri" panose="020F0502020204030204"/>
              </a:rPr>
              <a:t>La contribución ingresa en la cuenta corriente previsional del afiliado activo, con destino al fondo solidario (37%).</a:t>
            </a:r>
            <a:endParaRPr lang="en-US" sz="1300" b="1">
              <a:solidFill>
                <a:srgbClr val="A61C00"/>
              </a:solidFill>
              <a:latin typeface="Calibri" panose="020F0502020204030204"/>
              <a:ea typeface="Calibri" panose="020F0502020204030204"/>
              <a:cs typeface="Calibri" panose="020F0502020204030204"/>
              <a:sym typeface="Calibri" panose="020F0502020204030204"/>
            </a:endParaRPr>
          </a:p>
        </p:txBody>
      </p:sp>
      <p:sp>
        <p:nvSpPr>
          <p:cNvPr id="781" name="Google Shape;781;p109"/>
          <p:cNvSpPr txBox="1"/>
          <p:nvPr/>
        </p:nvSpPr>
        <p:spPr>
          <a:xfrm>
            <a:off x="5495925" y="2007200"/>
            <a:ext cx="2828100" cy="1129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300" b="1">
                <a:solidFill>
                  <a:srgbClr val="1155CC"/>
                </a:solidFill>
                <a:latin typeface="Calibri" panose="020F0502020204030204"/>
                <a:ea typeface="Calibri" panose="020F0502020204030204"/>
                <a:cs typeface="Calibri" panose="020F0502020204030204"/>
                <a:sym typeface="Calibri" panose="020F0502020204030204"/>
              </a:rPr>
              <a:t>Ingresa en la cuenta corriente previsional del afiliado activo, exclusivamente para la mejora del haber jubilatorio personal futuro -capitalización individual-(30%).</a:t>
            </a:r>
            <a:endParaRPr sz="1300" b="1">
              <a:solidFill>
                <a:srgbClr val="1155CC"/>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endParaRPr sz="1500" b="1">
              <a:solidFill>
                <a:srgbClr val="1155CC"/>
              </a:solidFill>
              <a:latin typeface="Calibri" panose="020F0502020204030204"/>
              <a:ea typeface="Calibri" panose="020F0502020204030204"/>
              <a:cs typeface="Calibri" panose="020F0502020204030204"/>
              <a:sym typeface="Calibri" panose="020F0502020204030204"/>
            </a:endParaRPr>
          </a:p>
        </p:txBody>
      </p:sp>
      <p:sp>
        <p:nvSpPr>
          <p:cNvPr id="782" name="Google Shape;782;p109"/>
          <p:cNvSpPr txBox="1"/>
          <p:nvPr/>
        </p:nvSpPr>
        <p:spPr>
          <a:xfrm>
            <a:off x="254300" y="2007200"/>
            <a:ext cx="2298300" cy="17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panose="020B0604020202020204"/>
              <a:buNone/>
            </a:pPr>
            <a:r>
              <a:rPr lang="en-US" sz="1300" b="1">
                <a:solidFill>
                  <a:srgbClr val="6AA84F"/>
                </a:solidFill>
                <a:latin typeface="Calibri" panose="020F0502020204030204"/>
                <a:ea typeface="Calibri" panose="020F0502020204030204"/>
                <a:cs typeface="Calibri" panose="020F0502020204030204"/>
                <a:sym typeface="Calibri" panose="020F0502020204030204"/>
              </a:rPr>
              <a:t>Ingresa en la cuenta corriente previsional del afiliado activo, en parte para la mejora del haber jubilatorio personal futuro -capitalización individual- y en parte para el fondo solidario (33%).</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348C"/>
        </a:solidFill>
        <a:effectLst/>
      </p:bgPr>
    </p:bg>
    <p:spTree>
      <p:nvGrpSpPr>
        <p:cNvPr id="142" name="Shape 142"/>
        <p:cNvGrpSpPr/>
        <p:nvPr/>
      </p:nvGrpSpPr>
      <p:grpSpPr>
        <a:xfrm>
          <a:off x="0" y="0"/>
          <a:ext cx="0" cy="0"/>
          <a:chOff x="0" y="0"/>
          <a:chExt cx="0" cy="0"/>
        </a:xfrm>
      </p:grpSpPr>
      <p:sp>
        <p:nvSpPr>
          <p:cNvPr id="143" name="Google Shape;143;p26"/>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C5A76B"/>
                </a:solidFill>
                <a:latin typeface="Calibri" panose="020F0502020204030204"/>
                <a:ea typeface="Calibri" panose="020F0502020204030204"/>
                <a:cs typeface="Calibri" panose="020F0502020204030204"/>
                <a:sym typeface="Calibri" panose="020F0502020204030204"/>
              </a:rPr>
              <a:t>Esquemas de previsión y Seguridad Social</a:t>
            </a:r>
            <a:endParaRPr sz="4600" b="1">
              <a:solidFill>
                <a:srgbClr val="C5A76B"/>
              </a:solidFill>
              <a:latin typeface="Calibri" panose="020F0502020204030204"/>
              <a:ea typeface="Calibri" panose="020F0502020204030204"/>
              <a:cs typeface="Calibri" panose="020F0502020204030204"/>
              <a:sym typeface="Calibri" panose="020F0502020204030204"/>
            </a:endParaRPr>
          </a:p>
        </p:txBody>
      </p:sp>
      <p:pic>
        <p:nvPicPr>
          <p:cNvPr id="144" name="Google Shape;144;p26"/>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793" name="Shape 793"/>
        <p:cNvGrpSpPr/>
        <p:nvPr/>
      </p:nvGrpSpPr>
      <p:grpSpPr>
        <a:xfrm>
          <a:off x="0" y="0"/>
          <a:ext cx="0" cy="0"/>
          <a:chOff x="0" y="0"/>
          <a:chExt cx="0" cy="0"/>
        </a:xfrm>
      </p:grpSpPr>
      <p:sp>
        <p:nvSpPr>
          <p:cNvPr id="794" name="Google Shape;794;p111"/>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Gestión y administración financiera de las Cajas para Profesionales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795" name="Google Shape;795;p111"/>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799" name="Shape 799"/>
        <p:cNvGrpSpPr/>
        <p:nvPr/>
      </p:nvGrpSpPr>
      <p:grpSpPr>
        <a:xfrm>
          <a:off x="0" y="0"/>
          <a:ext cx="0" cy="0"/>
          <a:chOff x="0" y="0"/>
          <a:chExt cx="0" cy="0"/>
        </a:xfrm>
      </p:grpSpPr>
      <p:sp>
        <p:nvSpPr>
          <p:cNvPr id="800" name="Google Shape;800;p112"/>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Cartera de inversiones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801" name="Google Shape;801;p112"/>
          <p:cNvPicPr preferRelativeResize="0"/>
          <p:nvPr/>
        </p:nvPicPr>
        <p:blipFill>
          <a:blip r:embed="rId1"/>
          <a:stretch>
            <a:fillRect/>
          </a:stretch>
        </p:blipFill>
        <p:spPr>
          <a:xfrm>
            <a:off x="213500" y="1172575"/>
            <a:ext cx="8652926" cy="48575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805" name="Shape 805"/>
        <p:cNvGrpSpPr/>
        <p:nvPr/>
      </p:nvGrpSpPr>
      <p:grpSpPr>
        <a:xfrm>
          <a:off x="0" y="0"/>
          <a:ext cx="0" cy="0"/>
          <a:chOff x="0" y="0"/>
          <a:chExt cx="0" cy="0"/>
        </a:xfrm>
      </p:grpSpPr>
      <p:sp>
        <p:nvSpPr>
          <p:cNvPr id="806" name="Google Shape;806;p113"/>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Inversiones | asesoramiento</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07" name="Google Shape;807;p113"/>
          <p:cNvSpPr txBox="1"/>
          <p:nvPr/>
        </p:nvSpPr>
        <p:spPr>
          <a:xfrm>
            <a:off x="393050" y="4762375"/>
            <a:ext cx="7411800" cy="1206600"/>
          </a:xfrm>
          <a:prstGeom prst="rect">
            <a:avLst/>
          </a:prstGeom>
          <a:solidFill>
            <a:srgbClr val="C5A76B"/>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100"/>
              <a:buFont typeface="Arial" panose="020B0604020202020204"/>
              <a:buNone/>
            </a:pPr>
            <a:r>
              <a:rPr lang="en-US" sz="1800" b="1">
                <a:solidFill>
                  <a:schemeClr val="lt1"/>
                </a:solidFill>
              </a:rPr>
              <a:t>A partir de consultas posteriores al relevamiento, se pudo establecer que existen al menos 15 Cajas que cuentan con un asesoramiento interno especializado en materia de inversiones.</a:t>
            </a:r>
            <a:endParaRPr sz="1000">
              <a:solidFill>
                <a:schemeClr val="dk1"/>
              </a:solidFill>
            </a:endParaRPr>
          </a:p>
          <a:p>
            <a:pPr marL="0" lvl="0" indent="0" algn="l" rtl="0">
              <a:spcBef>
                <a:spcPts val="0"/>
              </a:spcBef>
              <a:spcAft>
                <a:spcPts val="0"/>
              </a:spcAft>
              <a:buNone/>
            </a:pPr>
          </a:p>
        </p:txBody>
      </p:sp>
      <p:sp>
        <p:nvSpPr>
          <p:cNvPr id="808" name="Google Shape;808;p113"/>
          <p:cNvSpPr txBox="1"/>
          <p:nvPr/>
        </p:nvSpPr>
        <p:spPr>
          <a:xfrm>
            <a:off x="305475" y="1356325"/>
            <a:ext cx="6980100" cy="12066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800" b="1">
                <a:solidFill>
                  <a:schemeClr val="lt1"/>
                </a:solidFill>
              </a:rPr>
              <a:t>La mayoría de las Cajas no cuenta con un sector interno especializado en el asesoramiento y gestión de activos financieros.</a:t>
            </a:r>
            <a:endParaRPr sz="1800" b="1">
              <a:solidFill>
                <a:schemeClr val="lt1"/>
              </a:solidFill>
            </a:endParaRPr>
          </a:p>
        </p:txBody>
      </p:sp>
      <p:sp>
        <p:nvSpPr>
          <p:cNvPr id="809" name="Google Shape;809;p113"/>
          <p:cNvSpPr txBox="1"/>
          <p:nvPr/>
        </p:nvSpPr>
        <p:spPr>
          <a:xfrm>
            <a:off x="1878700" y="2792050"/>
            <a:ext cx="6827400" cy="1741200"/>
          </a:xfrm>
          <a:prstGeom prst="rect">
            <a:avLst/>
          </a:prstGeom>
          <a:solidFill>
            <a:srgbClr val="32348C"/>
          </a:solid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Clr>
                <a:schemeClr val="dk1"/>
              </a:buClr>
              <a:buSzPts val="1100"/>
              <a:buFont typeface="Arial" panose="020B0604020202020204"/>
              <a:buNone/>
            </a:pPr>
            <a:r>
              <a:rPr lang="en-US" sz="1800" b="1">
                <a:solidFill>
                  <a:schemeClr val="lt1"/>
                </a:solidFill>
              </a:rPr>
              <a:t>Muchas de ellas contratan los servicios de profesionales especializados para que asesoren al órgano decisor en el proceso de toma de decisiones referidas a la cartera de inversiones.</a:t>
            </a:r>
            <a:endParaRPr lang="en-US" sz="1800" b="1">
              <a:solidFill>
                <a:schemeClr val="lt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813" name="Shape 813"/>
        <p:cNvGrpSpPr/>
        <p:nvPr/>
      </p:nvGrpSpPr>
      <p:grpSpPr>
        <a:xfrm>
          <a:off x="0" y="0"/>
          <a:ext cx="0" cy="0"/>
          <a:chOff x="0" y="0"/>
          <a:chExt cx="0" cy="0"/>
        </a:xfrm>
      </p:grpSpPr>
      <p:sp>
        <p:nvSpPr>
          <p:cNvPr id="814" name="Google Shape;814;p114"/>
          <p:cNvSpPr txBox="1"/>
          <p:nvPr>
            <p:ph type="title"/>
          </p:nvPr>
        </p:nvSpPr>
        <p:spPr>
          <a:xfrm>
            <a:off x="0" y="319400"/>
            <a:ext cx="8141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Mecanismos de control de inversiones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815" name="Google Shape;815;p114"/>
          <p:cNvPicPr preferRelativeResize="0"/>
          <p:nvPr/>
        </p:nvPicPr>
        <p:blipFill rotWithShape="1">
          <a:blip r:embed="rId1"/>
          <a:srcRect l="13389"/>
          <a:stretch>
            <a:fillRect/>
          </a:stretch>
        </p:blipFill>
        <p:spPr>
          <a:xfrm>
            <a:off x="549850" y="1300750"/>
            <a:ext cx="8394625" cy="44086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5A76B"/>
        </a:solidFill>
        <a:effectLst/>
      </p:bgPr>
    </p:bg>
    <p:spTree>
      <p:nvGrpSpPr>
        <p:cNvPr id="819" name="Shape 819"/>
        <p:cNvGrpSpPr/>
        <p:nvPr/>
      </p:nvGrpSpPr>
      <p:grpSpPr>
        <a:xfrm>
          <a:off x="0" y="0"/>
          <a:ext cx="0" cy="0"/>
          <a:chOff x="0" y="0"/>
          <a:chExt cx="0" cy="0"/>
        </a:xfrm>
      </p:grpSpPr>
      <p:sp>
        <p:nvSpPr>
          <p:cNvPr id="820" name="Google Shape;820;p115"/>
          <p:cNvSpPr txBox="1"/>
          <p:nvPr>
            <p:ph type="ctrTitle"/>
          </p:nvPr>
        </p:nvSpPr>
        <p:spPr>
          <a:xfrm>
            <a:off x="-351050" y="2209800"/>
            <a:ext cx="7484100" cy="1752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accent1"/>
              </a:buClr>
              <a:buSzPts val="4600"/>
              <a:buFont typeface="Calibri" panose="020F0502020204030204"/>
              <a:buNone/>
            </a:pPr>
            <a:endParaRPr sz="4600" b="1">
              <a:solidFill>
                <a:srgbClr val="C5A76B"/>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100000"/>
              </a:lnSpc>
              <a:spcBef>
                <a:spcPts val="0"/>
              </a:spcBef>
              <a:spcAft>
                <a:spcPts val="0"/>
              </a:spcAft>
              <a:buClr>
                <a:schemeClr val="accent1"/>
              </a:buClr>
              <a:buSzPts val="4600"/>
              <a:buFont typeface="Calibri" panose="020F0502020204030204"/>
              <a:buNone/>
            </a:pPr>
            <a:r>
              <a:rPr lang="en-US" sz="4600" b="1">
                <a:solidFill>
                  <a:srgbClr val="32348C"/>
                </a:solidFill>
                <a:latin typeface="Calibri" panose="020F0502020204030204"/>
                <a:ea typeface="Calibri" panose="020F0502020204030204"/>
                <a:cs typeface="Calibri" panose="020F0502020204030204"/>
                <a:sym typeface="Calibri" panose="020F0502020204030204"/>
              </a:rPr>
              <a:t>Problemas asociados a la sustentabilidad de los sistemas previsionales</a:t>
            </a:r>
            <a:endParaRPr sz="4600" b="1">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821" name="Google Shape;821;p115"/>
          <p:cNvPicPr preferRelativeResize="0"/>
          <p:nvPr/>
        </p:nvPicPr>
        <p:blipFill rotWithShape="1">
          <a:blip r:embed="rId1"/>
          <a:srcRect/>
          <a:stretch>
            <a:fillRect/>
          </a:stretch>
        </p:blipFill>
        <p:spPr>
          <a:xfrm>
            <a:off x="7434750" y="5333451"/>
            <a:ext cx="1200750" cy="12007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825" name="Shape 825"/>
        <p:cNvGrpSpPr/>
        <p:nvPr/>
      </p:nvGrpSpPr>
      <p:grpSpPr>
        <a:xfrm>
          <a:off x="0" y="0"/>
          <a:ext cx="0" cy="0"/>
          <a:chOff x="0" y="0"/>
          <a:chExt cx="0" cy="0"/>
        </a:xfrm>
      </p:grpSpPr>
      <p:sp>
        <p:nvSpPr>
          <p:cNvPr id="826" name="Google Shape;826;p116"/>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Principales problemas</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27" name="Google Shape;827;p116"/>
          <p:cNvSpPr txBox="1"/>
          <p:nvPr/>
        </p:nvSpPr>
        <p:spPr>
          <a:xfrm>
            <a:off x="565125" y="1279950"/>
            <a:ext cx="7407900" cy="13746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Existen diferentes problemas asociados a la sustentabilidad de las Cajas para profesionales, que generan la atención constante de los órganos decisores. </a:t>
            </a:r>
            <a:endParaRPr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p:txBody>
      </p:sp>
      <p:sp>
        <p:nvSpPr>
          <p:cNvPr id="828" name="Google Shape;828;p116"/>
          <p:cNvSpPr txBox="1"/>
          <p:nvPr/>
        </p:nvSpPr>
        <p:spPr>
          <a:xfrm>
            <a:off x="641500" y="2868450"/>
            <a:ext cx="1787100" cy="11760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panose="020B0604020202020204"/>
              <a:buNone/>
            </a:pPr>
            <a:r>
              <a:rPr lang="en-US" sz="2400" b="1">
                <a:solidFill>
                  <a:schemeClr val="lt1"/>
                </a:solidFill>
                <a:latin typeface="Calibri" panose="020F0502020204030204"/>
                <a:ea typeface="Calibri" panose="020F0502020204030204"/>
                <a:cs typeface="Calibri" panose="020F0502020204030204"/>
                <a:sym typeface="Calibri" panose="020F0502020204030204"/>
              </a:rPr>
              <a:t>mora</a:t>
            </a:r>
            <a:endParaRPr sz="2400">
              <a:solidFill>
                <a:schemeClr val="lt1"/>
              </a:solidFill>
            </a:endParaRPr>
          </a:p>
        </p:txBody>
      </p:sp>
      <p:sp>
        <p:nvSpPr>
          <p:cNvPr id="829" name="Google Shape;829;p116"/>
          <p:cNvSpPr txBox="1"/>
          <p:nvPr/>
        </p:nvSpPr>
        <p:spPr>
          <a:xfrm>
            <a:off x="2779850" y="2868450"/>
            <a:ext cx="3589500" cy="1176000"/>
          </a:xfrm>
          <a:prstGeom prst="rect">
            <a:avLst/>
          </a:prstGeom>
          <a:solidFill>
            <a:srgbClr val="32348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mecanismos de recaudación y oportunidad para la determinación de los aportes</a:t>
            </a:r>
            <a:endParaRPr sz="20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30" name="Google Shape;830;p116"/>
          <p:cNvSpPr txBox="1"/>
          <p:nvPr/>
        </p:nvSpPr>
        <p:spPr>
          <a:xfrm>
            <a:off x="6582375" y="2868450"/>
            <a:ext cx="1787100" cy="1099800"/>
          </a:xfrm>
          <a:prstGeom prst="rect">
            <a:avLst/>
          </a:prstGeom>
          <a:solidFill>
            <a:srgbClr val="32348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recupero de deuda</a:t>
            </a:r>
            <a:endParaRPr sz="20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31" name="Google Shape;831;p116"/>
          <p:cNvSpPr txBox="1"/>
          <p:nvPr/>
        </p:nvSpPr>
        <p:spPr>
          <a:xfrm>
            <a:off x="1191375" y="4466475"/>
            <a:ext cx="2810400" cy="1242900"/>
          </a:xfrm>
          <a:prstGeom prst="rect">
            <a:avLst/>
          </a:prstGeom>
          <a:solidFill>
            <a:srgbClr val="32348C"/>
          </a:solid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panose="020B0604020202020204"/>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inadecuada relación aporte-beneficio</a:t>
            </a:r>
            <a:endParaRPr sz="2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32" name="Google Shape;832;p116"/>
          <p:cNvSpPr txBox="1"/>
          <p:nvPr/>
        </p:nvSpPr>
        <p:spPr>
          <a:xfrm>
            <a:off x="4918225" y="4466475"/>
            <a:ext cx="2810400" cy="1176000"/>
          </a:xfrm>
          <a:prstGeom prst="rect">
            <a:avLst/>
          </a:prstGeom>
          <a:solidFill>
            <a:srgbClr val="32348C"/>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US" sz="2000" b="1">
                <a:solidFill>
                  <a:schemeClr val="lt1"/>
                </a:solidFill>
                <a:latin typeface="Calibri" panose="020F0502020204030204"/>
                <a:ea typeface="Calibri" panose="020F0502020204030204"/>
                <a:cs typeface="Calibri" panose="020F0502020204030204"/>
                <a:sym typeface="Calibri" panose="020F0502020204030204"/>
              </a:rPr>
              <a:t>problemática de los nóveles profesionales</a:t>
            </a:r>
            <a:endParaRPr sz="1800" b="1">
              <a:solidFill>
                <a:srgbClr val="32348C"/>
              </a:solidFill>
              <a:highlight>
                <a:schemeClr val="lt1"/>
              </a:highlight>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836" name="Shape 836"/>
        <p:cNvGrpSpPr/>
        <p:nvPr/>
      </p:nvGrpSpPr>
      <p:grpSpPr>
        <a:xfrm>
          <a:off x="0" y="0"/>
          <a:ext cx="0" cy="0"/>
          <a:chOff x="0" y="0"/>
          <a:chExt cx="0" cy="0"/>
        </a:xfrm>
      </p:grpSpPr>
      <p:sp>
        <p:nvSpPr>
          <p:cNvPr id="837" name="Google Shape;837;p117"/>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Principales problemas | mora</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pic>
        <p:nvPicPr>
          <p:cNvPr id="838" name="Google Shape;838;p117"/>
          <p:cNvPicPr preferRelativeResize="0"/>
          <p:nvPr/>
        </p:nvPicPr>
        <p:blipFill>
          <a:blip r:embed="rId1"/>
          <a:stretch>
            <a:fillRect/>
          </a:stretch>
        </p:blipFill>
        <p:spPr>
          <a:xfrm>
            <a:off x="244375" y="1144450"/>
            <a:ext cx="8377050" cy="3437100"/>
          </a:xfrm>
          <a:prstGeom prst="rect">
            <a:avLst/>
          </a:prstGeom>
          <a:noFill/>
          <a:ln>
            <a:noFill/>
          </a:ln>
        </p:spPr>
      </p:pic>
      <p:sp>
        <p:nvSpPr>
          <p:cNvPr id="839" name="Google Shape;839;p117"/>
          <p:cNvSpPr txBox="1"/>
          <p:nvPr/>
        </p:nvSpPr>
        <p:spPr>
          <a:xfrm>
            <a:off x="4614025" y="5587200"/>
            <a:ext cx="4007400" cy="9801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22,05% de las Cajas tiene un nivel de cumplimiento por sobre el 90%.</a:t>
            </a:r>
            <a:endParaRPr sz="1200">
              <a:solidFill>
                <a:srgbClr val="222222"/>
              </a:solidFill>
              <a:highlight>
                <a:srgbClr val="FFFFFF"/>
              </a:highlight>
            </a:endParaRPr>
          </a:p>
          <a:p>
            <a:pPr marL="0" lvl="0" indent="0" algn="l" rtl="0">
              <a:spcBef>
                <a:spcPts val="0"/>
              </a:spcBef>
              <a:spcAft>
                <a:spcPts val="0"/>
              </a:spcAft>
              <a:buNone/>
            </a:pPr>
          </a:p>
        </p:txBody>
      </p:sp>
      <p:sp>
        <p:nvSpPr>
          <p:cNvPr id="840" name="Google Shape;840;p117"/>
          <p:cNvSpPr txBox="1"/>
          <p:nvPr/>
        </p:nvSpPr>
        <p:spPr>
          <a:xfrm>
            <a:off x="1774000" y="4654025"/>
            <a:ext cx="5317800" cy="860700"/>
          </a:xfrm>
          <a:prstGeom prst="rect">
            <a:avLst/>
          </a:prstGeom>
          <a:solidFill>
            <a:srgbClr val="32348C"/>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nivel de cumplimiento promedio de las obligaciones previsionales es de alrededor de </a:t>
            </a:r>
            <a:r>
              <a:rPr lang="en-US" sz="2800" b="1">
                <a:solidFill>
                  <a:schemeClr val="lt1"/>
                </a:solidFill>
                <a:latin typeface="Calibri" panose="020F0502020204030204"/>
                <a:ea typeface="Calibri" panose="020F0502020204030204"/>
                <a:cs typeface="Calibri" panose="020F0502020204030204"/>
                <a:sym typeface="Calibri" panose="020F0502020204030204"/>
              </a:rPr>
              <a:t>75%</a:t>
            </a:r>
            <a:endParaRPr sz="28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41" name="Google Shape;841;p117"/>
          <p:cNvSpPr txBox="1"/>
          <p:nvPr/>
        </p:nvSpPr>
        <p:spPr>
          <a:xfrm>
            <a:off x="244375" y="5587200"/>
            <a:ext cx="3742200" cy="1099800"/>
          </a:xfrm>
          <a:prstGeom prst="rect">
            <a:avLst/>
          </a:prstGeom>
          <a:solidFill>
            <a:srgbClr val="C5A7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14,7% de las Cajas tiene un nivel de cumplimiento entre 50 y 60%</a:t>
            </a:r>
            <a:endParaRPr sz="18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845" name="Shape 845"/>
        <p:cNvGrpSpPr/>
        <p:nvPr/>
      </p:nvGrpSpPr>
      <p:grpSpPr>
        <a:xfrm>
          <a:off x="0" y="0"/>
          <a:ext cx="0" cy="0"/>
          <a:chOff x="0" y="0"/>
          <a:chExt cx="0" cy="0"/>
        </a:xfrm>
      </p:grpSpPr>
      <p:sp>
        <p:nvSpPr>
          <p:cNvPr id="846" name="Google Shape;846;p118"/>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Mecanismos de recaudación</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47" name="Google Shape;847;p118"/>
          <p:cNvSpPr txBox="1"/>
          <p:nvPr/>
        </p:nvSpPr>
        <p:spPr>
          <a:xfrm>
            <a:off x="437750" y="1358625"/>
            <a:ext cx="3534300" cy="13293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97,18% ha establecido el pago directo por parte del propio afiliado. </a:t>
            </a:r>
            <a:endParaRPr sz="18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48" name="Google Shape;848;p118"/>
          <p:cNvSpPr txBox="1"/>
          <p:nvPr/>
        </p:nvSpPr>
        <p:spPr>
          <a:xfrm>
            <a:off x="4442375" y="1358625"/>
            <a:ext cx="3534300" cy="1329300"/>
          </a:xfrm>
          <a:prstGeom prst="rect">
            <a:avLst/>
          </a:prstGeom>
          <a:solidFill>
            <a:srgbClr val="B05C05"/>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800" b="1">
                <a:solidFill>
                  <a:schemeClr val="lt1"/>
                </a:solidFill>
                <a:latin typeface="Calibri" panose="020F0502020204030204"/>
                <a:ea typeface="Calibri" panose="020F0502020204030204"/>
                <a:cs typeface="Calibri" panose="020F0502020204030204"/>
                <a:sym typeface="Calibri" panose="020F0502020204030204"/>
              </a:rPr>
              <a:t>El 38,57% de los consultados tienen mecanismos de cobro indirecto. </a:t>
            </a:r>
            <a:endParaRPr sz="1800">
              <a:solidFill>
                <a:schemeClr val="lt1"/>
              </a:solidFill>
              <a:highlight>
                <a:schemeClr val="lt1"/>
              </a:highlight>
              <a:latin typeface="Calibri" panose="020F0502020204030204"/>
              <a:ea typeface="Calibri" panose="020F0502020204030204"/>
              <a:cs typeface="Calibri" panose="020F0502020204030204"/>
              <a:sym typeface="Calibri" panose="020F0502020204030204"/>
            </a:endParaRPr>
          </a:p>
        </p:txBody>
      </p:sp>
      <p:sp>
        <p:nvSpPr>
          <p:cNvPr id="849" name="Google Shape;849;p118"/>
          <p:cNvSpPr txBox="1"/>
          <p:nvPr/>
        </p:nvSpPr>
        <p:spPr>
          <a:xfrm>
            <a:off x="1129225" y="4109700"/>
            <a:ext cx="6847500" cy="11835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1800" b="1">
                <a:solidFill>
                  <a:srgbClr val="32348C"/>
                </a:solidFill>
                <a:highlight>
                  <a:schemeClr val="lt1"/>
                </a:highlight>
                <a:latin typeface="Calibri" panose="020F0502020204030204"/>
                <a:ea typeface="Calibri" panose="020F0502020204030204"/>
                <a:cs typeface="Calibri" panose="020F0502020204030204"/>
                <a:sym typeface="Calibri" panose="020F0502020204030204"/>
              </a:rPr>
              <a:t>El análisis de estos datos en conjunto indica que casi la totalidad de las Cajas que tienen mecanismos de cobro indirecto, también perciben aportes directamente del propio profesional, por lo que en su estructura de financiamiento coexisten varias modalidades. </a:t>
            </a:r>
            <a:endParaRPr sz="1800" b="1">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50" name="Google Shape;850;p118"/>
          <p:cNvSpPr/>
          <p:nvPr/>
        </p:nvSpPr>
        <p:spPr>
          <a:xfrm rot="-5400000">
            <a:off x="3566700" y="2079450"/>
            <a:ext cx="1198200" cy="2699100"/>
          </a:xfrm>
          <a:prstGeom prst="leftBrace">
            <a:avLst>
              <a:gd name="adj1" fmla="val 8333"/>
              <a:gd name="adj2" fmla="val 50000"/>
            </a:avLst>
          </a:prstGeom>
          <a:noFill/>
          <a:ln w="38100" cap="flat" cmpd="sng">
            <a:solidFill>
              <a:srgbClr val="3234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2348C"/>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854" name="Shape 854"/>
        <p:cNvGrpSpPr/>
        <p:nvPr/>
      </p:nvGrpSpPr>
      <p:grpSpPr>
        <a:xfrm>
          <a:off x="0" y="0"/>
          <a:ext cx="0" cy="0"/>
          <a:chOff x="0" y="0"/>
          <a:chExt cx="0" cy="0"/>
        </a:xfrm>
      </p:grpSpPr>
      <p:sp>
        <p:nvSpPr>
          <p:cNvPr id="855" name="Google Shape;855;p119"/>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Recupero de deuda</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56" name="Google Shape;856;p119"/>
          <p:cNvSpPr txBox="1"/>
          <p:nvPr/>
        </p:nvSpPr>
        <p:spPr>
          <a:xfrm>
            <a:off x="1038625" y="5556675"/>
            <a:ext cx="6063600" cy="1206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panose="020B0604020202020204"/>
              <a:buNone/>
            </a:pP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El </a:t>
            </a:r>
            <a:r>
              <a:rPr lang="en-US" sz="25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84,28% </a:t>
            </a: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de los consultados realiza reclamos por vía judicial, una vez que los mecanismos anteriores resultaron infructuosos.</a:t>
            </a:r>
            <a:endParaRPr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857" name="Google Shape;857;p119"/>
          <p:cNvSpPr txBox="1"/>
          <p:nvPr/>
        </p:nvSpPr>
        <p:spPr>
          <a:xfrm>
            <a:off x="1924525" y="1310375"/>
            <a:ext cx="6277500" cy="1466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100"/>
              <a:buFont typeface="Arial" panose="020B0604020202020204"/>
              <a:buNone/>
            </a:pP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El </a:t>
            </a:r>
            <a:r>
              <a:rPr lang="en-US" sz="25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86,95%</a:t>
            </a: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 de los consultados envía notas informativas sobre el estado de deuda, requiriendo la regularización.</a:t>
            </a:r>
            <a:endParaRPr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p:txBody>
      </p:sp>
      <p:sp>
        <p:nvSpPr>
          <p:cNvPr id="858" name="Google Shape;858;p119"/>
          <p:cNvSpPr txBox="1"/>
          <p:nvPr/>
        </p:nvSpPr>
        <p:spPr>
          <a:xfrm>
            <a:off x="1038619" y="2712925"/>
            <a:ext cx="5866200" cy="840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panose="020B0604020202020204"/>
              <a:buNone/>
            </a:pP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El </a:t>
            </a:r>
            <a:r>
              <a:rPr lang="en-US" sz="25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65,21%</a:t>
            </a: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 de los consultados envía carta documento requiriendo la regularización.</a:t>
            </a:r>
            <a:endParaRPr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p:txBody>
      </p:sp>
      <p:sp>
        <p:nvSpPr>
          <p:cNvPr id="859" name="Google Shape;859;p119"/>
          <p:cNvSpPr txBox="1"/>
          <p:nvPr/>
        </p:nvSpPr>
        <p:spPr>
          <a:xfrm>
            <a:off x="1570650" y="3873450"/>
            <a:ext cx="6644100" cy="102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El </a:t>
            </a:r>
            <a:r>
              <a:rPr lang="en-US" sz="25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89,85%</a:t>
            </a:r>
            <a:r>
              <a:rPr lang="en-US"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 de los consultados realiza llamados telefónicos a través de recursos internos o externos, informando sobre el estado de deuda y aprovechando la oportunidad para abordar otros asuntos de interés previsional de los afiliados.</a:t>
            </a:r>
            <a:endParaRPr sz="18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pic>
        <p:nvPicPr>
          <p:cNvPr id="860" name="Google Shape;860;p119"/>
          <p:cNvPicPr preferRelativeResize="0"/>
          <p:nvPr/>
        </p:nvPicPr>
        <p:blipFill>
          <a:blip r:embed="rId1"/>
          <a:stretch>
            <a:fillRect/>
          </a:stretch>
        </p:blipFill>
        <p:spPr>
          <a:xfrm>
            <a:off x="623842" y="4178505"/>
            <a:ext cx="842450" cy="842450"/>
          </a:xfrm>
          <a:prstGeom prst="rect">
            <a:avLst/>
          </a:prstGeom>
          <a:noFill/>
          <a:ln>
            <a:noFill/>
          </a:ln>
        </p:spPr>
      </p:pic>
      <p:pic>
        <p:nvPicPr>
          <p:cNvPr id="861" name="Google Shape;861;p119"/>
          <p:cNvPicPr preferRelativeResize="0"/>
          <p:nvPr/>
        </p:nvPicPr>
        <p:blipFill>
          <a:blip r:embed="rId2"/>
          <a:stretch>
            <a:fillRect/>
          </a:stretch>
        </p:blipFill>
        <p:spPr>
          <a:xfrm>
            <a:off x="7102393" y="5570718"/>
            <a:ext cx="995200" cy="995200"/>
          </a:xfrm>
          <a:prstGeom prst="rect">
            <a:avLst/>
          </a:prstGeom>
          <a:noFill/>
          <a:ln>
            <a:noFill/>
          </a:ln>
        </p:spPr>
      </p:pic>
      <p:pic>
        <p:nvPicPr>
          <p:cNvPr id="862" name="Google Shape;862;p119"/>
          <p:cNvPicPr preferRelativeResize="0"/>
          <p:nvPr/>
        </p:nvPicPr>
        <p:blipFill rotWithShape="1">
          <a:blip r:embed="rId3"/>
          <a:srcRect l="15422" t="6963" r="15663" b="11109"/>
          <a:stretch>
            <a:fillRect/>
          </a:stretch>
        </p:blipFill>
        <p:spPr>
          <a:xfrm>
            <a:off x="7224475" y="2433072"/>
            <a:ext cx="977551" cy="1151849"/>
          </a:xfrm>
          <a:prstGeom prst="rect">
            <a:avLst/>
          </a:prstGeom>
          <a:noFill/>
          <a:ln>
            <a:noFill/>
          </a:ln>
        </p:spPr>
      </p:pic>
      <p:pic>
        <p:nvPicPr>
          <p:cNvPr id="863" name="Google Shape;863;p119"/>
          <p:cNvPicPr preferRelativeResize="0"/>
          <p:nvPr/>
        </p:nvPicPr>
        <p:blipFill>
          <a:blip r:embed="rId4"/>
          <a:stretch>
            <a:fillRect/>
          </a:stretch>
        </p:blipFill>
        <p:spPr>
          <a:xfrm>
            <a:off x="929250" y="1383975"/>
            <a:ext cx="949875" cy="9498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867" name="Shape 867"/>
        <p:cNvGrpSpPr/>
        <p:nvPr/>
      </p:nvGrpSpPr>
      <p:grpSpPr>
        <a:xfrm>
          <a:off x="0" y="0"/>
          <a:ext cx="0" cy="0"/>
          <a:chOff x="0" y="0"/>
          <a:chExt cx="0" cy="0"/>
        </a:xfrm>
      </p:grpSpPr>
      <p:sp>
        <p:nvSpPr>
          <p:cNvPr id="868" name="Google Shape;868;p120"/>
          <p:cNvSpPr txBox="1"/>
          <p:nvPr>
            <p:ph type="title"/>
          </p:nvPr>
        </p:nvSpPr>
        <p:spPr>
          <a:xfrm>
            <a:off x="0" y="319400"/>
            <a:ext cx="6644100" cy="685500"/>
          </a:xfrm>
          <a:prstGeom prst="rect">
            <a:avLst/>
          </a:prstGeom>
          <a:solidFill>
            <a:srgbClr val="C5A76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Calibri" panose="020F0502020204030204"/>
              <a:buNone/>
            </a:pPr>
            <a:r>
              <a:rPr lang="en-US">
                <a:solidFill>
                  <a:srgbClr val="32348C"/>
                </a:solidFill>
              </a:rPr>
              <a:t>Recupero de deuda</a:t>
            </a:r>
            <a:endParaRPr sz="3600" b="0" i="0" u="none" strike="noStrike" cap="none">
              <a:solidFill>
                <a:srgbClr val="32348C"/>
              </a:solidFill>
              <a:latin typeface="Calibri" panose="020F0502020204030204"/>
              <a:ea typeface="Calibri" panose="020F0502020204030204"/>
              <a:cs typeface="Calibri" panose="020F0502020204030204"/>
              <a:sym typeface="Calibri" panose="020F0502020204030204"/>
            </a:endParaRPr>
          </a:p>
        </p:txBody>
      </p:sp>
      <p:sp>
        <p:nvSpPr>
          <p:cNvPr id="869" name="Google Shape;869;p120"/>
          <p:cNvSpPr txBox="1"/>
          <p:nvPr/>
        </p:nvSpPr>
        <p:spPr>
          <a:xfrm>
            <a:off x="733150" y="1554875"/>
            <a:ext cx="7698000" cy="1771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panose="020B0604020202020204"/>
              <a:buNone/>
            </a:pPr>
            <a:r>
              <a:rPr lang="en-US" sz="20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Reclamo judicial de deuda</a:t>
            </a:r>
            <a:endParaRPr sz="20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a:p>
            <a:pPr marL="0" lvl="0" indent="546100" algn="just" rtl="0">
              <a:lnSpc>
                <a:spcPct val="150000"/>
              </a:lnSpc>
              <a:spcBef>
                <a:spcPts val="0"/>
              </a:spcBef>
              <a:spcAft>
                <a:spcPts val="0"/>
              </a:spcAft>
              <a:buClr>
                <a:schemeClr val="dk1"/>
              </a:buClr>
              <a:buSzPts val="1100"/>
              <a:buFont typeface="Arial" panose="020B0604020202020204"/>
              <a:buNone/>
            </a:pPr>
            <a:endParaRPr sz="1200">
              <a:solidFill>
                <a:srgbClr val="222222"/>
              </a:solidFill>
              <a:highlight>
                <a:srgbClr val="FFFFFF"/>
              </a:highlight>
            </a:endParaRPr>
          </a:p>
          <a:p>
            <a:pPr marL="0" lvl="0" indent="0" algn="just" rtl="0">
              <a:lnSpc>
                <a:spcPct val="150000"/>
              </a:lnSpc>
              <a:spcBef>
                <a:spcPts val="0"/>
              </a:spcBef>
              <a:spcAft>
                <a:spcPts val="0"/>
              </a:spcAft>
              <a:buClr>
                <a:schemeClr val="dk1"/>
              </a:buClr>
              <a:buSzPts val="1100"/>
              <a:buFont typeface="Arial" panose="020B0604020202020204"/>
              <a:buNone/>
            </a:pPr>
            <a:r>
              <a:rPr lang="en-US" sz="1500">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6 de las Cajas consultadas manifestaron no contar con la vía de apremio o ejecución fiscal prevista específicamente en la norma. Por lo tanto, deben ocurrir ante los tribunales a través de un proceso de conocimiento clásico, con amplio debate y prueba sobre hechos y derecho, lo que dificulta el recupero de deuda en un plazo razonable de tiempo.</a:t>
            </a:r>
            <a:endParaRPr sz="1500">
              <a:solidFill>
                <a:srgbClr val="32348C"/>
              </a:solidFill>
              <a:highlight>
                <a:srgbClr val="FFFFFF"/>
              </a:highlight>
              <a:latin typeface="Calibri" panose="020F0502020204030204"/>
              <a:ea typeface="Calibri" panose="020F0502020204030204"/>
              <a:cs typeface="Calibri" panose="020F0502020204030204"/>
              <a:sym typeface="Calibri" panose="020F0502020204030204"/>
            </a:endParaRPr>
          </a:p>
          <a:p>
            <a:pPr marL="0" lvl="0" indent="546100" algn="just" rtl="0">
              <a:lnSpc>
                <a:spcPct val="150000"/>
              </a:lnSpc>
              <a:spcBef>
                <a:spcPts val="0"/>
              </a:spcBef>
              <a:spcAft>
                <a:spcPts val="0"/>
              </a:spcAft>
              <a:buClr>
                <a:schemeClr val="dk1"/>
              </a:buClr>
              <a:buSzPts val="1100"/>
              <a:buFont typeface="Arial" panose="020B0604020202020204"/>
              <a:buNone/>
            </a:pPr>
            <a:r>
              <a:rPr lang="en-US" sz="1200">
                <a:solidFill>
                  <a:srgbClr val="222222"/>
                </a:solidFill>
                <a:highlight>
                  <a:srgbClr val="FFFFFF"/>
                </a:highlight>
              </a:rPr>
              <a:t> </a:t>
            </a:r>
            <a:endParaRPr sz="1200">
              <a:solidFill>
                <a:srgbClr val="222222"/>
              </a:solidFill>
              <a:highlight>
                <a:srgbClr val="FFFFFF"/>
              </a:highlight>
            </a:endParaRPr>
          </a:p>
        </p:txBody>
      </p:sp>
      <p:sp>
        <p:nvSpPr>
          <p:cNvPr id="870" name="Google Shape;870;p120"/>
          <p:cNvSpPr txBox="1"/>
          <p:nvPr/>
        </p:nvSpPr>
        <p:spPr>
          <a:xfrm>
            <a:off x="824800" y="4273650"/>
            <a:ext cx="7499400" cy="1771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b="1">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Mora </a:t>
            </a:r>
            <a:endParaRPr sz="1200">
              <a:solidFill>
                <a:srgbClr val="222222"/>
              </a:solidFill>
              <a:highlight>
                <a:schemeClr val="lt1"/>
              </a:highlight>
            </a:endParaRPr>
          </a:p>
          <a:p>
            <a:pPr marL="0" lvl="0" indent="0" algn="just" rtl="0">
              <a:lnSpc>
                <a:spcPct val="150000"/>
              </a:lnSpc>
              <a:spcBef>
                <a:spcPts val="0"/>
              </a:spcBef>
              <a:spcAft>
                <a:spcPts val="0"/>
              </a:spcAft>
              <a:buClr>
                <a:schemeClr val="dk1"/>
              </a:buClr>
              <a:buSzPts val="1100"/>
              <a:buFont typeface="Arial" panose="020B0604020202020204"/>
              <a:buNone/>
            </a:pPr>
            <a:r>
              <a:rPr lang="en-US" sz="1500">
                <a:solidFill>
                  <a:srgbClr val="32348C"/>
                </a:solidFill>
                <a:highlight>
                  <a:srgbClr val="FFFFFF"/>
                </a:highlight>
                <a:latin typeface="Calibri" panose="020F0502020204030204"/>
                <a:ea typeface="Calibri" panose="020F0502020204030204"/>
                <a:cs typeface="Calibri" panose="020F0502020204030204"/>
                <a:sym typeface="Calibri" panose="020F0502020204030204"/>
              </a:rPr>
              <a:t>Resulta perjudicial para los sistemas previsionales producto de la erosión que produce la inflación y la imposibilidad de reparar el perjuicio con la tasa de interés a régimen simple. Resulta claro que los recursos previsionales no obtenidos e invertidos oportunamente impactan en la sustentabilidad del sistema desde el punto de vista actuarial.</a:t>
            </a:r>
            <a:endParaRPr sz="1200">
              <a:solidFill>
                <a:srgbClr val="222222"/>
              </a:solidFill>
              <a:highlight>
                <a:schemeClr val="lt1"/>
              </a:highlight>
            </a:endParaRPr>
          </a:p>
          <a:p>
            <a:pPr marL="0" lvl="0" indent="0" algn="l" rtl="0">
              <a:spcBef>
                <a:spcPts val="0"/>
              </a:spcBef>
              <a:spcAft>
                <a:spcPts val="0"/>
              </a:spcAft>
              <a:buNone/>
            </a:p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28277</Words>
  <Application>WPS Presentation</Application>
  <PresentationFormat/>
  <Paragraphs>762</Paragraphs>
  <Slides>104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104</vt:i4>
      </vt:variant>
    </vt:vector>
  </HeadingPairs>
  <TitlesOfParts>
    <vt:vector size="115" baseType="lpstr">
      <vt:lpstr>Arial</vt:lpstr>
      <vt:lpstr>SimSun</vt:lpstr>
      <vt:lpstr>Wingdings</vt:lpstr>
      <vt:lpstr>Arial</vt:lpstr>
      <vt:lpstr>Calibri</vt:lpstr>
      <vt:lpstr>Noto Sans Symbols</vt:lpstr>
      <vt:lpstr>Microsoft YaHei</vt:lpstr>
      <vt:lpstr/>
      <vt:lpstr>Arial Unicode MS</vt:lpstr>
      <vt:lpstr>Segoe Print</vt:lpstr>
      <vt:lpstr>Simple Light</vt:lpstr>
      <vt:lpstr>Análisis estadístico sobre relevamiento de Cajas para Profesionales  Esquemas de protección social de las Cajas para Profesionales de la Repúblia Argentina </vt:lpstr>
      <vt:lpstr>Nivel de participación</vt:lpstr>
      <vt:lpstr>Etapas del desarrollo institucional de las Cajas para Profesionales</vt:lpstr>
      <vt:lpstr>Presencia de cobertura de Seguridad Social para profesionales</vt:lpstr>
      <vt:lpstr>Tipología de organización institucional</vt:lpstr>
      <vt:lpstr>Órganos de control</vt:lpstr>
      <vt:lpstr>Órganos de control</vt:lpstr>
      <vt:lpstr>Relación con Consejos y/o Colegios</vt:lpstr>
      <vt:lpstr>Esquemas de previsión y Seguridad Social</vt:lpstr>
      <vt:lpstr>Sistemas previsionales tipificantes </vt:lpstr>
      <vt:lpstr> Clasificación propuesta</vt:lpstr>
      <vt:lpstr>Prestaciones de la Seguridad Social</vt:lpstr>
      <vt:lpstr>Protección contra contingencias| proporcional</vt:lpstr>
      <vt:lpstr>Protección contra contingencias| edad avanzada</vt:lpstr>
      <vt:lpstr>Protección contra contingencias| edad avanzada</vt:lpstr>
      <vt:lpstr>Protección contra contingencias| edad avanzada</vt:lpstr>
      <vt:lpstr>Protección contra contingencias| invalidez</vt:lpstr>
      <vt:lpstr>Protección contra muerte del afiliado en actividad</vt:lpstr>
      <vt:lpstr>Protección contra muerte del afiliado en actividad</vt:lpstr>
      <vt:lpstr>Protección contra muerte del afiliado en actividad</vt:lpstr>
      <vt:lpstr>Subsidios, préstamos y otros beneficios</vt:lpstr>
      <vt:lpstr>Subsidios</vt:lpstr>
      <vt:lpstr>Subsidios</vt:lpstr>
      <vt:lpstr>Turismo</vt:lpstr>
      <vt:lpstr>Turismo</vt:lpstr>
      <vt:lpstr>Convenios de descuento</vt:lpstr>
      <vt:lpstr>Subsidios | Aportes diferenciales</vt:lpstr>
      <vt:lpstr>Préstamos</vt:lpstr>
      <vt:lpstr>Requisitos de acceso a las prestaciones</vt:lpstr>
      <vt:lpstr>Requisito de edad</vt:lpstr>
      <vt:lpstr>Requisito de años de aportes</vt:lpstr>
      <vt:lpstr>Determinación del beneficio</vt:lpstr>
      <vt:lpstr>Determinación del beneficio</vt:lpstr>
      <vt:lpstr>Determinación del beneficio</vt:lpstr>
      <vt:lpstr>Haber complementario</vt:lpstr>
      <vt:lpstr>Criterios de movilidad previsional</vt:lpstr>
      <vt:lpstr>Criterios de movilidad</vt:lpstr>
      <vt:lpstr>Criterios de movilidad</vt:lpstr>
      <vt:lpstr>Mecanismos de “reciprocidad”</vt:lpstr>
      <vt:lpstr>Reciprocidad</vt:lpstr>
      <vt:lpstr>Reciprocidad | Resolución 363/81</vt:lpstr>
      <vt:lpstr>Reciprocidad | Prestaciones otorgadas</vt:lpstr>
      <vt:lpstr>Estructura Administrativa</vt:lpstr>
      <vt:lpstr>Sedes y Delegaciones</vt:lpstr>
      <vt:lpstr>Personal</vt:lpstr>
      <vt:lpstr>Comunicación</vt:lpstr>
      <vt:lpstr>Comunicación</vt:lpstr>
      <vt:lpstr>Perspectiva de modificación legal de los esquemas de previsión</vt:lpstr>
      <vt:lpstr>Posibles modificaciones a la ley</vt:lpstr>
      <vt:lpstr>Seguridad Social</vt:lpstr>
      <vt:lpstr>Cajas por región y provincia</vt:lpstr>
      <vt:lpstr>Cajas por rama de actividad</vt:lpstr>
      <vt:lpstr>Universo Poblacional de aportantes</vt:lpstr>
      <vt:lpstr>Aportantes</vt:lpstr>
      <vt:lpstr>Comparativa poblacional con 2016</vt:lpstr>
      <vt:lpstr>Activos, pasivos y ratio activos/pasivos según región</vt:lpstr>
      <vt:lpstr>Ratio estimado</vt:lpstr>
      <vt:lpstr>Población por estado y Región</vt:lpstr>
      <vt:lpstr>Pirámide poblacional | Activos</vt:lpstr>
      <vt:lpstr>Pirámide poblacional | Pasivos</vt:lpstr>
      <vt:lpstr>Beneficiarios por tipo de beneficio</vt:lpstr>
      <vt:lpstr>Beneficiarios de jubilación por tipo de beneficio</vt:lpstr>
      <vt:lpstr>Beneficiarios de pensión por tipo </vt:lpstr>
      <vt:lpstr>Cobertura de prestaciones médico- asistenciales</vt:lpstr>
      <vt:lpstr>Cajas que brindan prestaciones </vt:lpstr>
      <vt:lpstr>Tipo de prestaciones brindadas </vt:lpstr>
      <vt:lpstr>Tipo de sistema y alcance</vt:lpstr>
      <vt:lpstr>Prestadores</vt:lpstr>
      <vt:lpstr>PMO </vt:lpstr>
      <vt:lpstr>Población cubierta por prestaciones de salud</vt:lpstr>
      <vt:lpstr>Suficiencia de las prestaciones </vt:lpstr>
      <vt:lpstr>Nivel de beneficios y haber teórico promedio (comparado con ANSES)</vt:lpstr>
      <vt:lpstr>Haber teóricos mínimos y máximos en pesos</vt:lpstr>
      <vt:lpstr>Haber teórico minimo promedio  en pesos por provincia</vt:lpstr>
      <vt:lpstr>Haber teórico mínimo en pesos por actividad</vt:lpstr>
      <vt:lpstr>Haber teórico mínimo en pesos jubilación por invalidez</vt:lpstr>
      <vt:lpstr>Haber teórico mínimo en pesos | pensión directa o derivada</vt:lpstr>
      <vt:lpstr>Sobre la tasa de sustitución y las dificultades para su determinación</vt:lpstr>
      <vt:lpstr>Conceptos</vt:lpstr>
      <vt:lpstr>Conclusiones sobre la Tasa de sustitución </vt:lpstr>
      <vt:lpstr>Financiamiento del sistema de seguridad social para profesionales</vt:lpstr>
      <vt:lpstr>Cotizaciones de los profesionales</vt:lpstr>
      <vt:lpstr>Monto de aporte mínimo anual</vt:lpstr>
      <vt:lpstr>Modalidad de pago</vt:lpstr>
      <vt:lpstr>Modalidad de cobro de aportes</vt:lpstr>
      <vt:lpstr>Fiscalización. Cruce de datos</vt:lpstr>
      <vt:lpstr>comunidad vinculada</vt:lpstr>
      <vt:lpstr>Recibe aportes de CV?</vt:lpstr>
      <vt:lpstr>Destino de fondos de CV</vt:lpstr>
      <vt:lpstr>Gestión y administración financiera de las Cajas para Profesionales</vt:lpstr>
      <vt:lpstr>Cartera de inversiones</vt:lpstr>
      <vt:lpstr>Inversiones | asesoramiento</vt:lpstr>
      <vt:lpstr>Mecanismos de control de inversiones</vt:lpstr>
      <vt:lpstr>Problemas asociados a la sustentabilidad de los sistemas previsionales</vt:lpstr>
      <vt:lpstr>Principales problemas</vt:lpstr>
      <vt:lpstr>Principales problemas | mora</vt:lpstr>
      <vt:lpstr>Mecanismos de recaudación</vt:lpstr>
      <vt:lpstr>Recupero de deuda</vt:lpstr>
      <vt:lpstr>Recupero de deuda</vt:lpstr>
      <vt:lpstr>Jóvenes profesionales</vt:lpstr>
      <vt:lpstr>Jóvenes profesionales | conocimiento previsional</vt:lpstr>
      <vt:lpstr>Jóvenes profesionales | actividades </vt:lpstr>
      <vt:lpstr>Jóvenes profesionales | comisiones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estadístico sobre relevamiento de Cajas para Profesionales  Esquemas de protección social de las Cajas para Profesionales de la Repúblia Argentina </dc:title>
  <dc:creator/>
  <cp:lastModifiedBy>Sebastian</cp:lastModifiedBy>
  <cp:revision>7</cp:revision>
  <dcterms:created xsi:type="dcterms:W3CDTF">2018-11-15T12:52:00Z</dcterms:created>
  <dcterms:modified xsi:type="dcterms:W3CDTF">2018-11-24T15:24:41Z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3082-10.2.0.7549</vt:lpwstr>
  </property>
</Properties>
</file>